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0" r:id="rId3"/>
    <p:sldId id="271" r:id="rId4"/>
    <p:sldId id="272" r:id="rId5"/>
    <p:sldId id="273" r:id="rId6"/>
    <p:sldId id="285" r:id="rId7"/>
    <p:sldId id="258" r:id="rId8"/>
    <p:sldId id="275" r:id="rId9"/>
    <p:sldId id="276" r:id="rId10"/>
    <p:sldId id="257" r:id="rId11"/>
    <p:sldId id="277" r:id="rId12"/>
    <p:sldId id="278" r:id="rId13"/>
    <p:sldId id="259" r:id="rId14"/>
    <p:sldId id="260" r:id="rId15"/>
    <p:sldId id="261" r:id="rId16"/>
    <p:sldId id="262" r:id="rId17"/>
    <p:sldId id="263" r:id="rId18"/>
    <p:sldId id="279" r:id="rId19"/>
    <p:sldId id="264" r:id="rId20"/>
    <p:sldId id="265" r:id="rId21"/>
    <p:sldId id="266" r:id="rId22"/>
    <p:sldId id="267" r:id="rId23"/>
    <p:sldId id="268" r:id="rId24"/>
    <p:sldId id="269" r:id="rId25"/>
    <p:sldId id="274" r:id="rId26"/>
    <p:sldId id="280"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5" d="100"/>
          <a:sy n="65" d="100"/>
        </p:scale>
        <p:origin x="153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117FAC-6E1E-4E48-AB4D-3891FC75E09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CF741A0-EB11-4269-B33A-F1DF7929CDB4}">
      <dgm:prSet custT="1"/>
      <dgm:spPr/>
      <dgm:t>
        <a:bodyPr/>
        <a:lstStyle/>
        <a:p>
          <a:pPr>
            <a:lnSpc>
              <a:spcPct val="100000"/>
            </a:lnSpc>
          </a:pPr>
          <a:r>
            <a:rPr lang="en-US" sz="1400" dirty="0"/>
            <a:t>The main objective of “General Ledger Operations and Financial Reports in Oracle Enterprise Resource Planning (ERP) project is to streamline and enhance financial management processes Within the organization. </a:t>
          </a:r>
        </a:p>
      </dgm:t>
    </dgm:pt>
    <dgm:pt modelId="{81E9A5B8-F8E3-4E49-9351-6FD3E91FD402}" type="parTrans" cxnId="{A69B0780-5532-4919-91E8-B1BBBE47A428}">
      <dgm:prSet/>
      <dgm:spPr/>
      <dgm:t>
        <a:bodyPr/>
        <a:lstStyle/>
        <a:p>
          <a:endParaRPr lang="en-US"/>
        </a:p>
      </dgm:t>
    </dgm:pt>
    <dgm:pt modelId="{D93D38E2-587D-422C-92FA-130A8BE4142C}" type="sibTrans" cxnId="{A69B0780-5532-4919-91E8-B1BBBE47A428}">
      <dgm:prSet/>
      <dgm:spPr/>
      <dgm:t>
        <a:bodyPr/>
        <a:lstStyle/>
        <a:p>
          <a:pPr>
            <a:lnSpc>
              <a:spcPct val="100000"/>
            </a:lnSpc>
          </a:pPr>
          <a:endParaRPr lang="en-US"/>
        </a:p>
      </dgm:t>
    </dgm:pt>
    <dgm:pt modelId="{35AA730E-3C9E-46AC-9E65-2854E36B2E8E}">
      <dgm:prSet custT="1"/>
      <dgm:spPr/>
      <dgm:t>
        <a:bodyPr/>
        <a:lstStyle/>
        <a:p>
          <a:pPr>
            <a:lnSpc>
              <a:spcPct val="100000"/>
            </a:lnSpc>
          </a:pPr>
          <a:r>
            <a:rPr lang="en-US" sz="1400" dirty="0"/>
            <a:t>This includes implementing a general ledger system that facilitates</a:t>
          </a:r>
        </a:p>
      </dgm:t>
    </dgm:pt>
    <dgm:pt modelId="{E8D2F5C1-738A-4592-8E79-612CF2527EE1}" type="parTrans" cxnId="{295952AB-E25D-40A8-82E8-2CE16D7F3F38}">
      <dgm:prSet/>
      <dgm:spPr/>
      <dgm:t>
        <a:bodyPr/>
        <a:lstStyle/>
        <a:p>
          <a:endParaRPr lang="en-US"/>
        </a:p>
      </dgm:t>
    </dgm:pt>
    <dgm:pt modelId="{3296BCB5-063E-45FA-9F67-2F1D3595E1E4}" type="sibTrans" cxnId="{295952AB-E25D-40A8-82E8-2CE16D7F3F38}">
      <dgm:prSet/>
      <dgm:spPr/>
      <dgm:t>
        <a:bodyPr/>
        <a:lstStyle/>
        <a:p>
          <a:pPr>
            <a:lnSpc>
              <a:spcPct val="100000"/>
            </a:lnSpc>
          </a:pPr>
          <a:endParaRPr lang="en-US"/>
        </a:p>
      </dgm:t>
    </dgm:pt>
    <dgm:pt modelId="{433521BB-419E-46F3-98A9-74C12B0C96CF}">
      <dgm:prSet/>
      <dgm:spPr/>
      <dgm:t>
        <a:bodyPr/>
        <a:lstStyle/>
        <a:p>
          <a:pPr rtl="1"/>
          <a:endParaRPr lang="ar-EG"/>
        </a:p>
      </dgm:t>
    </dgm:pt>
    <dgm:pt modelId="{3D9532AE-3F66-4D1F-A66A-E2B14D36BDAC}" type="parTrans" cxnId="{15AC2976-0E49-4FFF-9DF3-18A1AAA64506}">
      <dgm:prSet/>
      <dgm:spPr/>
      <dgm:t>
        <a:bodyPr/>
        <a:lstStyle/>
        <a:p>
          <a:endParaRPr lang="en-US"/>
        </a:p>
      </dgm:t>
    </dgm:pt>
    <dgm:pt modelId="{D0B574D9-0510-451C-83BE-07D9619DB492}" type="sibTrans" cxnId="{15AC2976-0E49-4FFF-9DF3-18A1AAA64506}">
      <dgm:prSet/>
      <dgm:spPr/>
      <dgm:t>
        <a:bodyPr/>
        <a:lstStyle/>
        <a:p>
          <a:endParaRPr lang="en-US"/>
        </a:p>
      </dgm:t>
    </dgm:pt>
    <dgm:pt modelId="{4A99008E-7CDC-47F2-AE43-DB61AB0A15B3}">
      <dgm:prSet/>
      <dgm:spPr/>
      <dgm:t>
        <a:bodyPr/>
        <a:lstStyle/>
        <a:p>
          <a:pPr rtl="1"/>
          <a:endParaRPr lang="ar-EG"/>
        </a:p>
      </dgm:t>
    </dgm:pt>
    <dgm:pt modelId="{CD715649-F9DB-410F-855B-53E5A120D761}" type="parTrans" cxnId="{12152344-5E5A-4813-8996-C29FB7037775}">
      <dgm:prSet/>
      <dgm:spPr/>
      <dgm:t>
        <a:bodyPr/>
        <a:lstStyle/>
        <a:p>
          <a:endParaRPr lang="en-US"/>
        </a:p>
      </dgm:t>
    </dgm:pt>
    <dgm:pt modelId="{46B912D7-69B6-4C88-948D-2CD740D85F50}" type="sibTrans" cxnId="{12152344-5E5A-4813-8996-C29FB7037775}">
      <dgm:prSet/>
      <dgm:spPr/>
      <dgm:t>
        <a:bodyPr/>
        <a:lstStyle/>
        <a:p>
          <a:endParaRPr lang="en-US"/>
        </a:p>
      </dgm:t>
    </dgm:pt>
    <dgm:pt modelId="{A21D4335-E682-48B0-8926-C793EC087255}">
      <dgm:prSet/>
      <dgm:spPr/>
      <dgm:t>
        <a:bodyPr/>
        <a:lstStyle/>
        <a:p>
          <a:pPr rtl="1"/>
          <a:endParaRPr lang="ar-EG"/>
        </a:p>
      </dgm:t>
    </dgm:pt>
    <dgm:pt modelId="{0425BC4E-FA98-4B31-B1BC-CC0A86DD0E08}" type="parTrans" cxnId="{0564EB87-63C3-4A38-8075-EEF785C1C783}">
      <dgm:prSet/>
      <dgm:spPr/>
      <dgm:t>
        <a:bodyPr/>
        <a:lstStyle/>
        <a:p>
          <a:endParaRPr lang="en-US"/>
        </a:p>
      </dgm:t>
    </dgm:pt>
    <dgm:pt modelId="{16DDAA1F-0E09-4B4D-AAA8-45AECBC6B4BA}" type="sibTrans" cxnId="{0564EB87-63C3-4A38-8075-EEF785C1C783}">
      <dgm:prSet/>
      <dgm:spPr/>
      <dgm:t>
        <a:bodyPr/>
        <a:lstStyle/>
        <a:p>
          <a:endParaRPr lang="en-US"/>
        </a:p>
      </dgm:t>
    </dgm:pt>
    <dgm:pt modelId="{1F1652B4-63F5-497F-B796-81F1EF65E643}">
      <dgm:prSet custT="1"/>
      <dgm:spPr/>
      <dgm:t>
        <a:bodyPr/>
        <a:lstStyle/>
        <a:p>
          <a:pPr algn="l">
            <a:lnSpc>
              <a:spcPct val="100000"/>
            </a:lnSpc>
          </a:pPr>
          <a:r>
            <a:rPr lang="en-US" sz="1400" dirty="0"/>
            <a:t>To comply with recognized rules and principles, accounting means such as International Financial Reporting Standards (IFRS) or Generally Accepted Accounting Principles (GAAP). This compliance aims to ensure the accuracy, reliability and reliability of financial statements, facilitating economic decision-making and enhancing investor and user confidence in financial statements.</a:t>
          </a:r>
        </a:p>
      </dgm:t>
    </dgm:pt>
    <dgm:pt modelId="{44285294-89D6-42D6-B3AA-874E8642FE5A}" type="parTrans" cxnId="{2D70617B-196D-4F58-B234-F9A3EBD3CE51}">
      <dgm:prSet/>
      <dgm:spPr/>
      <dgm:t>
        <a:bodyPr/>
        <a:lstStyle/>
        <a:p>
          <a:endParaRPr lang="en-US"/>
        </a:p>
      </dgm:t>
    </dgm:pt>
    <dgm:pt modelId="{45AFAED6-F017-46E7-943D-EA217B758D2D}" type="sibTrans" cxnId="{2D70617B-196D-4F58-B234-F9A3EBD3CE51}">
      <dgm:prSet/>
      <dgm:spPr/>
      <dgm:t>
        <a:bodyPr/>
        <a:lstStyle/>
        <a:p>
          <a:pPr>
            <a:lnSpc>
              <a:spcPct val="100000"/>
            </a:lnSpc>
          </a:pPr>
          <a:endParaRPr lang="en-US"/>
        </a:p>
      </dgm:t>
    </dgm:pt>
    <dgm:pt modelId="{329E3A81-2780-45D8-A7E2-E375F94B26C5}">
      <dgm:prSet custT="1"/>
      <dgm:spPr/>
      <dgm:t>
        <a:bodyPr/>
        <a:lstStyle/>
        <a:p>
          <a:pPr>
            <a:lnSpc>
              <a:spcPct val="100000"/>
            </a:lnSpc>
          </a:pPr>
          <a:r>
            <a:rPr lang="en-US" sz="1400" dirty="0"/>
            <a:t>All this aims to manage money in an organized and transparent manner.</a:t>
          </a:r>
        </a:p>
      </dgm:t>
    </dgm:pt>
    <dgm:pt modelId="{62E0C94B-5AFA-401F-B308-460E27CD8F08}" type="parTrans" cxnId="{C2CD8FA4-0E5F-4303-B88D-EAB7FB9FBD9B}">
      <dgm:prSet/>
      <dgm:spPr/>
      <dgm:t>
        <a:bodyPr/>
        <a:lstStyle/>
        <a:p>
          <a:endParaRPr lang="en-US"/>
        </a:p>
      </dgm:t>
    </dgm:pt>
    <dgm:pt modelId="{0BA8A4F9-FF55-4AF4-AFBB-B2C0DBDDF9B0}" type="sibTrans" cxnId="{C2CD8FA4-0E5F-4303-B88D-EAB7FB9FBD9B}">
      <dgm:prSet/>
      <dgm:spPr/>
      <dgm:t>
        <a:bodyPr/>
        <a:lstStyle/>
        <a:p>
          <a:endParaRPr lang="en-US"/>
        </a:p>
      </dgm:t>
    </dgm:pt>
    <dgm:pt modelId="{A59476A1-FB8F-4D07-BF40-7E2940ED199C}" type="pres">
      <dgm:prSet presAssocID="{0D117FAC-6E1E-4E48-AB4D-3891FC75E096}" presName="root" presStyleCnt="0">
        <dgm:presLayoutVars>
          <dgm:dir/>
          <dgm:resizeHandles val="exact"/>
        </dgm:presLayoutVars>
      </dgm:prSet>
      <dgm:spPr/>
    </dgm:pt>
    <dgm:pt modelId="{4EEBEDEC-2896-4273-BA01-81C564409B41}" type="pres">
      <dgm:prSet presAssocID="{0D117FAC-6E1E-4E48-AB4D-3891FC75E096}" presName="container" presStyleCnt="0">
        <dgm:presLayoutVars>
          <dgm:dir/>
          <dgm:resizeHandles val="exact"/>
        </dgm:presLayoutVars>
      </dgm:prSet>
      <dgm:spPr/>
    </dgm:pt>
    <dgm:pt modelId="{A8521509-1AB9-4131-94C3-B844EAC2A4B4}" type="pres">
      <dgm:prSet presAssocID="{FCF741A0-EB11-4269-B33A-F1DF7929CDB4}" presName="compNode" presStyleCnt="0"/>
      <dgm:spPr/>
    </dgm:pt>
    <dgm:pt modelId="{7600816D-ACBA-45D1-8E34-001515788B87}" type="pres">
      <dgm:prSet presAssocID="{FCF741A0-EB11-4269-B33A-F1DF7929CDB4}" presName="iconBgRect" presStyleLbl="bgShp" presStyleIdx="0" presStyleCnt="4"/>
      <dgm:spPr/>
    </dgm:pt>
    <dgm:pt modelId="{92FA66ED-BDFF-4335-90B3-1DAD0A6B8077}" type="pres">
      <dgm:prSet presAssocID="{FCF741A0-EB11-4269-B33A-F1DF7929CDB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معالج"/>
        </a:ext>
      </dgm:extLst>
    </dgm:pt>
    <dgm:pt modelId="{CD5451E5-F5D6-4749-A18D-8601BE6E2D44}" type="pres">
      <dgm:prSet presAssocID="{FCF741A0-EB11-4269-B33A-F1DF7929CDB4}" presName="spaceRect" presStyleCnt="0"/>
      <dgm:spPr/>
    </dgm:pt>
    <dgm:pt modelId="{2F167391-BA4E-40F6-A74D-3076E2CC9677}" type="pres">
      <dgm:prSet presAssocID="{FCF741A0-EB11-4269-B33A-F1DF7929CDB4}" presName="textRect" presStyleLbl="revTx" presStyleIdx="0" presStyleCnt="4" custScaleX="123452" custLinFactNeighborX="16143" custLinFactNeighborY="-1383">
        <dgm:presLayoutVars>
          <dgm:chMax val="1"/>
          <dgm:chPref val="1"/>
        </dgm:presLayoutVars>
      </dgm:prSet>
      <dgm:spPr/>
    </dgm:pt>
    <dgm:pt modelId="{299FA08F-117A-4221-8BA2-DC1AA0D8EAA3}" type="pres">
      <dgm:prSet presAssocID="{D93D38E2-587D-422C-92FA-130A8BE4142C}" presName="sibTrans" presStyleLbl="sibTrans2D1" presStyleIdx="0" presStyleCnt="0"/>
      <dgm:spPr/>
    </dgm:pt>
    <dgm:pt modelId="{4623A78C-0980-443B-8680-EFE032D24C07}" type="pres">
      <dgm:prSet presAssocID="{35AA730E-3C9E-46AC-9E65-2854E36B2E8E}" presName="compNode" presStyleCnt="0"/>
      <dgm:spPr/>
    </dgm:pt>
    <dgm:pt modelId="{F0D29159-A883-498F-A674-2B88849CF101}" type="pres">
      <dgm:prSet presAssocID="{35AA730E-3C9E-46AC-9E65-2854E36B2E8E}" presName="iconBgRect" presStyleLbl="bgShp" presStyleIdx="1" presStyleCnt="4" custLinFactNeighborX="45656" custLinFactNeighborY="-1383"/>
      <dgm:spPr/>
    </dgm:pt>
    <dgm:pt modelId="{B77E6DFC-BE3B-4241-9C5E-C34C865E787F}" type="pres">
      <dgm:prSet presAssocID="{35AA730E-3C9E-46AC-9E65-2854E36B2E8E}" presName="iconRect" presStyleLbl="node1" presStyleIdx="1" presStyleCnt="4" custLinFactNeighborX="7156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قائمة الاختيار"/>
        </a:ext>
      </dgm:extLst>
    </dgm:pt>
    <dgm:pt modelId="{112A118C-212A-4CA5-858C-C286AC707AFB}" type="pres">
      <dgm:prSet presAssocID="{35AA730E-3C9E-46AC-9E65-2854E36B2E8E}" presName="spaceRect" presStyleCnt="0"/>
      <dgm:spPr/>
    </dgm:pt>
    <dgm:pt modelId="{CD8167DE-F1EB-42E1-B04D-C3EEE9BF05B1}" type="pres">
      <dgm:prSet presAssocID="{35AA730E-3C9E-46AC-9E65-2854E36B2E8E}" presName="textRect" presStyleLbl="revTx" presStyleIdx="1" presStyleCnt="4" custLinFactNeighborX="12326">
        <dgm:presLayoutVars>
          <dgm:chMax val="1"/>
          <dgm:chPref val="1"/>
        </dgm:presLayoutVars>
      </dgm:prSet>
      <dgm:spPr/>
    </dgm:pt>
    <dgm:pt modelId="{6BBCD497-AD1A-4FB7-999E-F51DB2B98D1B}" type="pres">
      <dgm:prSet presAssocID="{3296BCB5-063E-45FA-9F67-2F1D3595E1E4}" presName="sibTrans" presStyleLbl="sibTrans2D1" presStyleIdx="0" presStyleCnt="0"/>
      <dgm:spPr/>
    </dgm:pt>
    <dgm:pt modelId="{5AC2C6F0-23D6-4591-9420-D89E1FF2E7B7}" type="pres">
      <dgm:prSet presAssocID="{1F1652B4-63F5-497F-B796-81F1EF65E643}" presName="compNode" presStyleCnt="0"/>
      <dgm:spPr/>
    </dgm:pt>
    <dgm:pt modelId="{A25D126D-4975-4C74-B31B-A0D26A318411}" type="pres">
      <dgm:prSet presAssocID="{1F1652B4-63F5-497F-B796-81F1EF65E643}" presName="iconBgRect" presStyleLbl="bgShp" presStyleIdx="2" presStyleCnt="4" custLinFactNeighborX="2491" custLinFactNeighborY="-987"/>
      <dgm:spPr/>
    </dgm:pt>
    <dgm:pt modelId="{48260C93-BBB1-40A0-A26C-380D6230776E}" type="pres">
      <dgm:prSet presAssocID="{1F1652B4-63F5-497F-B796-81F1EF65E643}" presName="iconRect" presStyleLbl="node1" presStyleIdx="2" presStyleCnt="4" custLinFactNeighborX="7156" custLinFactNeighborY="-954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البنك"/>
        </a:ext>
      </dgm:extLst>
    </dgm:pt>
    <dgm:pt modelId="{ACD96244-C843-4BDE-A2E1-A3F934771D35}" type="pres">
      <dgm:prSet presAssocID="{1F1652B4-63F5-497F-B796-81F1EF65E643}" presName="spaceRect" presStyleCnt="0"/>
      <dgm:spPr/>
    </dgm:pt>
    <dgm:pt modelId="{B4DC16B6-4D82-44A8-96CC-AE87DE7DA3F0}" type="pres">
      <dgm:prSet presAssocID="{1F1652B4-63F5-497F-B796-81F1EF65E643}" presName="textRect" presStyleLbl="revTx" presStyleIdx="2" presStyleCnt="4" custScaleX="149203" custLinFactNeighborX="24508" custLinFactNeighborY="-321">
        <dgm:presLayoutVars>
          <dgm:chMax val="1"/>
          <dgm:chPref val="1"/>
        </dgm:presLayoutVars>
      </dgm:prSet>
      <dgm:spPr/>
    </dgm:pt>
    <dgm:pt modelId="{643DC13C-53D3-4A36-9D6C-F80CDB0ACC22}" type="pres">
      <dgm:prSet presAssocID="{45AFAED6-F017-46E7-943D-EA217B758D2D}" presName="sibTrans" presStyleLbl="sibTrans2D1" presStyleIdx="0" presStyleCnt="0"/>
      <dgm:spPr/>
    </dgm:pt>
    <dgm:pt modelId="{86BDF806-62D7-440B-A1DD-4B1ABCC5587E}" type="pres">
      <dgm:prSet presAssocID="{329E3A81-2780-45D8-A7E2-E375F94B26C5}" presName="compNode" presStyleCnt="0"/>
      <dgm:spPr/>
    </dgm:pt>
    <dgm:pt modelId="{06D6CA6B-93A8-43C0-BC5E-AFAD13BF4B0A}" type="pres">
      <dgm:prSet presAssocID="{329E3A81-2780-45D8-A7E2-E375F94B26C5}" presName="iconBgRect" presStyleLbl="bgShp" presStyleIdx="3" presStyleCnt="4" custLinFactNeighborX="19369" custLinFactNeighborY="1383"/>
      <dgm:spPr/>
    </dgm:pt>
    <dgm:pt modelId="{6CBE24BA-B64B-4E46-952B-4433353CCA8E}" type="pres">
      <dgm:prSet presAssocID="{329E3A81-2780-45D8-A7E2-E375F94B26C5}" presName="iconRect" presStyleLbl="node1" presStyleIdx="3" presStyleCnt="4" custLinFactNeighborX="310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ggy Bank"/>
        </a:ext>
      </dgm:extLst>
    </dgm:pt>
    <dgm:pt modelId="{FEFE2E9A-08E5-4527-BC71-2014858985E9}" type="pres">
      <dgm:prSet presAssocID="{329E3A81-2780-45D8-A7E2-E375F94B26C5}" presName="spaceRect" presStyleCnt="0"/>
      <dgm:spPr/>
    </dgm:pt>
    <dgm:pt modelId="{70791F1A-9A9A-4333-9AAB-070768D7FB2D}" type="pres">
      <dgm:prSet presAssocID="{329E3A81-2780-45D8-A7E2-E375F94B26C5}" presName="textRect" presStyleLbl="revTx" presStyleIdx="3" presStyleCnt="4" custLinFactNeighborX="5869">
        <dgm:presLayoutVars>
          <dgm:chMax val="1"/>
          <dgm:chPref val="1"/>
        </dgm:presLayoutVars>
      </dgm:prSet>
      <dgm:spPr/>
    </dgm:pt>
  </dgm:ptLst>
  <dgm:cxnLst>
    <dgm:cxn modelId="{B4AE9315-7B06-4AF8-B79C-DDC6682CFC31}" type="presOf" srcId="{D93D38E2-587D-422C-92FA-130A8BE4142C}" destId="{299FA08F-117A-4221-8BA2-DC1AA0D8EAA3}" srcOrd="0" destOrd="0" presId="urn:microsoft.com/office/officeart/2018/2/layout/IconCircleList"/>
    <dgm:cxn modelId="{BE9A335B-E0F4-46FE-9A80-E743B295A941}" type="presOf" srcId="{FCF741A0-EB11-4269-B33A-F1DF7929CDB4}" destId="{2F167391-BA4E-40F6-A74D-3076E2CC9677}" srcOrd="0" destOrd="0" presId="urn:microsoft.com/office/officeart/2018/2/layout/IconCircleList"/>
    <dgm:cxn modelId="{12152344-5E5A-4813-8996-C29FB7037775}" srcId="{35AA730E-3C9E-46AC-9E65-2854E36B2E8E}" destId="{4A99008E-7CDC-47F2-AE43-DB61AB0A15B3}" srcOrd="1" destOrd="0" parTransId="{CD715649-F9DB-410F-855B-53E5A120D761}" sibTransId="{46B912D7-69B6-4C88-948D-2CD740D85F50}"/>
    <dgm:cxn modelId="{C883EA6A-D337-46A1-910C-41B407A542FC}" type="presOf" srcId="{3296BCB5-063E-45FA-9F67-2F1D3595E1E4}" destId="{6BBCD497-AD1A-4FB7-999E-F51DB2B98D1B}" srcOrd="0" destOrd="0" presId="urn:microsoft.com/office/officeart/2018/2/layout/IconCircleList"/>
    <dgm:cxn modelId="{15AC2976-0E49-4FFF-9DF3-18A1AAA64506}" srcId="{35AA730E-3C9E-46AC-9E65-2854E36B2E8E}" destId="{433521BB-419E-46F3-98A9-74C12B0C96CF}" srcOrd="0" destOrd="0" parTransId="{3D9532AE-3F66-4D1F-A66A-E2B14D36BDAC}" sibTransId="{D0B574D9-0510-451C-83BE-07D9619DB492}"/>
    <dgm:cxn modelId="{052CB87A-66EB-4B2C-92AA-13CA77C72B94}" type="presOf" srcId="{0D117FAC-6E1E-4E48-AB4D-3891FC75E096}" destId="{A59476A1-FB8F-4D07-BF40-7E2940ED199C}" srcOrd="0" destOrd="0" presId="urn:microsoft.com/office/officeart/2018/2/layout/IconCircleList"/>
    <dgm:cxn modelId="{2D70617B-196D-4F58-B234-F9A3EBD3CE51}" srcId="{0D117FAC-6E1E-4E48-AB4D-3891FC75E096}" destId="{1F1652B4-63F5-497F-B796-81F1EF65E643}" srcOrd="2" destOrd="0" parTransId="{44285294-89D6-42D6-B3AA-874E8642FE5A}" sibTransId="{45AFAED6-F017-46E7-943D-EA217B758D2D}"/>
    <dgm:cxn modelId="{A69B0780-5532-4919-91E8-B1BBBE47A428}" srcId="{0D117FAC-6E1E-4E48-AB4D-3891FC75E096}" destId="{FCF741A0-EB11-4269-B33A-F1DF7929CDB4}" srcOrd="0" destOrd="0" parTransId="{81E9A5B8-F8E3-4E49-9351-6FD3E91FD402}" sibTransId="{D93D38E2-587D-422C-92FA-130A8BE4142C}"/>
    <dgm:cxn modelId="{0564EB87-63C3-4A38-8075-EEF785C1C783}" srcId="{35AA730E-3C9E-46AC-9E65-2854E36B2E8E}" destId="{A21D4335-E682-48B0-8926-C793EC087255}" srcOrd="2" destOrd="0" parTransId="{0425BC4E-FA98-4B31-B1BC-CC0A86DD0E08}" sibTransId="{16DDAA1F-0E09-4B4D-AAA8-45AECBC6B4BA}"/>
    <dgm:cxn modelId="{A0C27690-37E0-4DA0-83AD-53782BD34D29}" type="presOf" srcId="{45AFAED6-F017-46E7-943D-EA217B758D2D}" destId="{643DC13C-53D3-4A36-9D6C-F80CDB0ACC22}" srcOrd="0" destOrd="0" presId="urn:microsoft.com/office/officeart/2018/2/layout/IconCircleList"/>
    <dgm:cxn modelId="{C2CD8FA4-0E5F-4303-B88D-EAB7FB9FBD9B}" srcId="{0D117FAC-6E1E-4E48-AB4D-3891FC75E096}" destId="{329E3A81-2780-45D8-A7E2-E375F94B26C5}" srcOrd="3" destOrd="0" parTransId="{62E0C94B-5AFA-401F-B308-460E27CD8F08}" sibTransId="{0BA8A4F9-FF55-4AF4-AFBB-B2C0DBDDF9B0}"/>
    <dgm:cxn modelId="{295952AB-E25D-40A8-82E8-2CE16D7F3F38}" srcId="{0D117FAC-6E1E-4E48-AB4D-3891FC75E096}" destId="{35AA730E-3C9E-46AC-9E65-2854E36B2E8E}" srcOrd="1" destOrd="0" parTransId="{E8D2F5C1-738A-4592-8E79-612CF2527EE1}" sibTransId="{3296BCB5-063E-45FA-9F67-2F1D3595E1E4}"/>
    <dgm:cxn modelId="{1BCECBB2-4997-4121-B654-FFEC22477E95}" type="presOf" srcId="{35AA730E-3C9E-46AC-9E65-2854E36B2E8E}" destId="{CD8167DE-F1EB-42E1-B04D-C3EEE9BF05B1}" srcOrd="0" destOrd="0" presId="urn:microsoft.com/office/officeart/2018/2/layout/IconCircleList"/>
    <dgm:cxn modelId="{F90F1DE3-A3E0-4BA0-BCF3-3B55C2958877}" type="presOf" srcId="{329E3A81-2780-45D8-A7E2-E375F94B26C5}" destId="{70791F1A-9A9A-4333-9AAB-070768D7FB2D}" srcOrd="0" destOrd="0" presId="urn:microsoft.com/office/officeart/2018/2/layout/IconCircleList"/>
    <dgm:cxn modelId="{550958FB-2546-40E7-ACF8-113ABFC2AED7}" type="presOf" srcId="{1F1652B4-63F5-497F-B796-81F1EF65E643}" destId="{B4DC16B6-4D82-44A8-96CC-AE87DE7DA3F0}" srcOrd="0" destOrd="0" presId="urn:microsoft.com/office/officeart/2018/2/layout/IconCircleList"/>
    <dgm:cxn modelId="{DD140AAA-C0AA-4AED-A8E0-00CAC89EB743}" type="presParOf" srcId="{A59476A1-FB8F-4D07-BF40-7E2940ED199C}" destId="{4EEBEDEC-2896-4273-BA01-81C564409B41}" srcOrd="0" destOrd="0" presId="urn:microsoft.com/office/officeart/2018/2/layout/IconCircleList"/>
    <dgm:cxn modelId="{B5ECE8FA-EB90-4727-A077-D7C80CD9FABA}" type="presParOf" srcId="{4EEBEDEC-2896-4273-BA01-81C564409B41}" destId="{A8521509-1AB9-4131-94C3-B844EAC2A4B4}" srcOrd="0" destOrd="0" presId="urn:microsoft.com/office/officeart/2018/2/layout/IconCircleList"/>
    <dgm:cxn modelId="{987D51C7-EB3A-40CC-B70A-0D30E5CD32DA}" type="presParOf" srcId="{A8521509-1AB9-4131-94C3-B844EAC2A4B4}" destId="{7600816D-ACBA-45D1-8E34-001515788B87}" srcOrd="0" destOrd="0" presId="urn:microsoft.com/office/officeart/2018/2/layout/IconCircleList"/>
    <dgm:cxn modelId="{1D210614-64A9-411E-ABB0-8CFD88E27F11}" type="presParOf" srcId="{A8521509-1AB9-4131-94C3-B844EAC2A4B4}" destId="{92FA66ED-BDFF-4335-90B3-1DAD0A6B8077}" srcOrd="1" destOrd="0" presId="urn:microsoft.com/office/officeart/2018/2/layout/IconCircleList"/>
    <dgm:cxn modelId="{D39A453A-5F3F-4926-89D1-846B6EEFC758}" type="presParOf" srcId="{A8521509-1AB9-4131-94C3-B844EAC2A4B4}" destId="{CD5451E5-F5D6-4749-A18D-8601BE6E2D44}" srcOrd="2" destOrd="0" presId="urn:microsoft.com/office/officeart/2018/2/layout/IconCircleList"/>
    <dgm:cxn modelId="{5D79366B-785D-4FCA-85F5-ABCDF61E6B91}" type="presParOf" srcId="{A8521509-1AB9-4131-94C3-B844EAC2A4B4}" destId="{2F167391-BA4E-40F6-A74D-3076E2CC9677}" srcOrd="3" destOrd="0" presId="urn:microsoft.com/office/officeart/2018/2/layout/IconCircleList"/>
    <dgm:cxn modelId="{8D859D5C-29D8-4230-AA46-EA82E53BD9CD}" type="presParOf" srcId="{4EEBEDEC-2896-4273-BA01-81C564409B41}" destId="{299FA08F-117A-4221-8BA2-DC1AA0D8EAA3}" srcOrd="1" destOrd="0" presId="urn:microsoft.com/office/officeart/2018/2/layout/IconCircleList"/>
    <dgm:cxn modelId="{02766938-775A-4ED4-9D13-10D6D9061DAC}" type="presParOf" srcId="{4EEBEDEC-2896-4273-BA01-81C564409B41}" destId="{4623A78C-0980-443B-8680-EFE032D24C07}" srcOrd="2" destOrd="0" presId="urn:microsoft.com/office/officeart/2018/2/layout/IconCircleList"/>
    <dgm:cxn modelId="{BC71999F-7AFF-40D6-9121-E12E280F4D37}" type="presParOf" srcId="{4623A78C-0980-443B-8680-EFE032D24C07}" destId="{F0D29159-A883-498F-A674-2B88849CF101}" srcOrd="0" destOrd="0" presId="urn:microsoft.com/office/officeart/2018/2/layout/IconCircleList"/>
    <dgm:cxn modelId="{D1973F98-ACEB-4D1C-A274-0D31634E093A}" type="presParOf" srcId="{4623A78C-0980-443B-8680-EFE032D24C07}" destId="{B77E6DFC-BE3B-4241-9C5E-C34C865E787F}" srcOrd="1" destOrd="0" presId="urn:microsoft.com/office/officeart/2018/2/layout/IconCircleList"/>
    <dgm:cxn modelId="{66733F30-973B-4E6A-89AB-D86B4F61A535}" type="presParOf" srcId="{4623A78C-0980-443B-8680-EFE032D24C07}" destId="{112A118C-212A-4CA5-858C-C286AC707AFB}" srcOrd="2" destOrd="0" presId="urn:microsoft.com/office/officeart/2018/2/layout/IconCircleList"/>
    <dgm:cxn modelId="{AE82F4DD-2E85-4B48-AAC5-7AB7A34D6552}" type="presParOf" srcId="{4623A78C-0980-443B-8680-EFE032D24C07}" destId="{CD8167DE-F1EB-42E1-B04D-C3EEE9BF05B1}" srcOrd="3" destOrd="0" presId="urn:microsoft.com/office/officeart/2018/2/layout/IconCircleList"/>
    <dgm:cxn modelId="{38119B64-33AF-41BF-801D-891ED1BF7B25}" type="presParOf" srcId="{4EEBEDEC-2896-4273-BA01-81C564409B41}" destId="{6BBCD497-AD1A-4FB7-999E-F51DB2B98D1B}" srcOrd="3" destOrd="0" presId="urn:microsoft.com/office/officeart/2018/2/layout/IconCircleList"/>
    <dgm:cxn modelId="{0483A0B9-147E-4AC1-B5E5-2867DB7FA293}" type="presParOf" srcId="{4EEBEDEC-2896-4273-BA01-81C564409B41}" destId="{5AC2C6F0-23D6-4591-9420-D89E1FF2E7B7}" srcOrd="4" destOrd="0" presId="urn:microsoft.com/office/officeart/2018/2/layout/IconCircleList"/>
    <dgm:cxn modelId="{754CDBF5-EEA4-4434-B32A-A1C7787BE579}" type="presParOf" srcId="{5AC2C6F0-23D6-4591-9420-D89E1FF2E7B7}" destId="{A25D126D-4975-4C74-B31B-A0D26A318411}" srcOrd="0" destOrd="0" presId="urn:microsoft.com/office/officeart/2018/2/layout/IconCircleList"/>
    <dgm:cxn modelId="{82448A53-81E8-490E-B337-291CDAB0F954}" type="presParOf" srcId="{5AC2C6F0-23D6-4591-9420-D89E1FF2E7B7}" destId="{48260C93-BBB1-40A0-A26C-380D6230776E}" srcOrd="1" destOrd="0" presId="urn:microsoft.com/office/officeart/2018/2/layout/IconCircleList"/>
    <dgm:cxn modelId="{576FE074-340B-47C2-96BF-8AF6FD77995F}" type="presParOf" srcId="{5AC2C6F0-23D6-4591-9420-D89E1FF2E7B7}" destId="{ACD96244-C843-4BDE-A2E1-A3F934771D35}" srcOrd="2" destOrd="0" presId="urn:microsoft.com/office/officeart/2018/2/layout/IconCircleList"/>
    <dgm:cxn modelId="{5F152B69-2D2A-4E09-8A76-A478E4DADBE3}" type="presParOf" srcId="{5AC2C6F0-23D6-4591-9420-D89E1FF2E7B7}" destId="{B4DC16B6-4D82-44A8-96CC-AE87DE7DA3F0}" srcOrd="3" destOrd="0" presId="urn:microsoft.com/office/officeart/2018/2/layout/IconCircleList"/>
    <dgm:cxn modelId="{479430D7-29C1-492D-8750-0F827D0D568F}" type="presParOf" srcId="{4EEBEDEC-2896-4273-BA01-81C564409B41}" destId="{643DC13C-53D3-4A36-9D6C-F80CDB0ACC22}" srcOrd="5" destOrd="0" presId="urn:microsoft.com/office/officeart/2018/2/layout/IconCircleList"/>
    <dgm:cxn modelId="{F8C26BC8-FFCD-4871-85A1-33CEFBEFB07D}" type="presParOf" srcId="{4EEBEDEC-2896-4273-BA01-81C564409B41}" destId="{86BDF806-62D7-440B-A1DD-4B1ABCC5587E}" srcOrd="6" destOrd="0" presId="urn:microsoft.com/office/officeart/2018/2/layout/IconCircleList"/>
    <dgm:cxn modelId="{89225FFC-F858-40DA-B431-9D2E851CE861}" type="presParOf" srcId="{86BDF806-62D7-440B-A1DD-4B1ABCC5587E}" destId="{06D6CA6B-93A8-43C0-BC5E-AFAD13BF4B0A}" srcOrd="0" destOrd="0" presId="urn:microsoft.com/office/officeart/2018/2/layout/IconCircleList"/>
    <dgm:cxn modelId="{510EC08B-BE6A-4948-BAB1-14EB1905EA24}" type="presParOf" srcId="{86BDF806-62D7-440B-A1DD-4B1ABCC5587E}" destId="{6CBE24BA-B64B-4E46-952B-4433353CCA8E}" srcOrd="1" destOrd="0" presId="urn:microsoft.com/office/officeart/2018/2/layout/IconCircleList"/>
    <dgm:cxn modelId="{09008D90-4A80-4B13-B4D8-06C27A9FA43C}" type="presParOf" srcId="{86BDF806-62D7-440B-A1DD-4B1ABCC5587E}" destId="{FEFE2E9A-08E5-4527-BC71-2014858985E9}" srcOrd="2" destOrd="0" presId="urn:microsoft.com/office/officeart/2018/2/layout/IconCircleList"/>
    <dgm:cxn modelId="{473D96AF-2316-4823-A2CB-40BE3A91CBDB}" type="presParOf" srcId="{86BDF806-62D7-440B-A1DD-4B1ABCC5587E}" destId="{70791F1A-9A9A-4333-9AAB-070768D7FB2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A4EC3B-35F9-4738-9632-60024D2B7A3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D80D290-8D5C-4976-B476-A928C5F71D1A}">
      <dgm:prSet custT="1"/>
      <dgm:spPr/>
      <dgm:t>
        <a:bodyPr/>
        <a:lstStyle/>
        <a:p>
          <a:pPr>
            <a:lnSpc>
              <a:spcPct val="100000"/>
            </a:lnSpc>
          </a:pPr>
          <a:r>
            <a:rPr lang="en-US" sz="1200" dirty="0"/>
            <a:t>Improve operational efficiency: Helps reduce the time and effort required to manage financial records and prepare reports. </a:t>
          </a:r>
        </a:p>
      </dgm:t>
    </dgm:pt>
    <dgm:pt modelId="{9B148CE1-B764-4393-A48B-2C7FF85CD5D8}" type="parTrans" cxnId="{03B19C07-6D71-4EC1-A203-257952A97173}">
      <dgm:prSet/>
      <dgm:spPr/>
      <dgm:t>
        <a:bodyPr/>
        <a:lstStyle/>
        <a:p>
          <a:endParaRPr lang="en-US"/>
        </a:p>
      </dgm:t>
    </dgm:pt>
    <dgm:pt modelId="{7F2EAC68-E8D5-49C3-8E98-F1874AEA219A}" type="sibTrans" cxnId="{03B19C07-6D71-4EC1-A203-257952A97173}">
      <dgm:prSet/>
      <dgm:spPr/>
      <dgm:t>
        <a:bodyPr/>
        <a:lstStyle/>
        <a:p>
          <a:pPr>
            <a:lnSpc>
              <a:spcPct val="100000"/>
            </a:lnSpc>
          </a:pPr>
          <a:endParaRPr lang="en-US"/>
        </a:p>
      </dgm:t>
    </dgm:pt>
    <dgm:pt modelId="{5CA20FBB-381D-42AC-B1C7-A4A04E0B23DA}">
      <dgm:prSet custT="1"/>
      <dgm:spPr/>
      <dgm:t>
        <a:bodyPr/>
        <a:lstStyle/>
        <a:p>
          <a:pPr>
            <a:lnSpc>
              <a:spcPct val="100000"/>
            </a:lnSpc>
          </a:pPr>
          <a:r>
            <a:rPr lang="en-US" sz="1200" dirty="0"/>
            <a:t>Increased accuracy: Ensures that errors in financial statements are reduced, which enhances confidence in the information used in decision-making. </a:t>
          </a:r>
        </a:p>
      </dgm:t>
    </dgm:pt>
    <dgm:pt modelId="{D36FF7F8-F33D-416E-A787-91455A09618C}" type="parTrans" cxnId="{D68FC56C-3B0F-4F31-BEA0-68E538476EC1}">
      <dgm:prSet/>
      <dgm:spPr/>
      <dgm:t>
        <a:bodyPr/>
        <a:lstStyle/>
        <a:p>
          <a:endParaRPr lang="en-US"/>
        </a:p>
      </dgm:t>
    </dgm:pt>
    <dgm:pt modelId="{1800DCC2-ACD6-4D50-ABBA-E94BF07E7659}" type="sibTrans" cxnId="{D68FC56C-3B0F-4F31-BEA0-68E538476EC1}">
      <dgm:prSet/>
      <dgm:spPr/>
      <dgm:t>
        <a:bodyPr/>
        <a:lstStyle/>
        <a:p>
          <a:pPr>
            <a:lnSpc>
              <a:spcPct val="100000"/>
            </a:lnSpc>
          </a:pPr>
          <a:endParaRPr lang="en-US"/>
        </a:p>
      </dgm:t>
    </dgm:pt>
    <dgm:pt modelId="{3B9C7621-C588-4A03-9744-EAD4663B2AE7}">
      <dgm:prSet custT="1"/>
      <dgm:spPr/>
      <dgm:t>
        <a:bodyPr/>
        <a:lstStyle/>
        <a:p>
          <a:pPr>
            <a:lnSpc>
              <a:spcPct val="100000"/>
            </a:lnSpc>
          </a:pPr>
          <a:r>
            <a:rPr lang="en-US" sz="1200" dirty="0"/>
            <a:t>Decision support: Provides accurate and timely financial information, which helps management make better strategic decisions. </a:t>
          </a:r>
        </a:p>
      </dgm:t>
    </dgm:pt>
    <dgm:pt modelId="{200F3307-FE6E-44F8-A2F7-F4424FB0D22A}" type="parTrans" cxnId="{00909C8C-716A-44FF-BDC6-4A7A2F6568CD}">
      <dgm:prSet/>
      <dgm:spPr/>
      <dgm:t>
        <a:bodyPr/>
        <a:lstStyle/>
        <a:p>
          <a:endParaRPr lang="en-US"/>
        </a:p>
      </dgm:t>
    </dgm:pt>
    <dgm:pt modelId="{BAF8137D-99A2-4F01-88B4-8A7B26249467}" type="sibTrans" cxnId="{00909C8C-716A-44FF-BDC6-4A7A2F6568CD}">
      <dgm:prSet/>
      <dgm:spPr/>
      <dgm:t>
        <a:bodyPr/>
        <a:lstStyle/>
        <a:p>
          <a:pPr>
            <a:lnSpc>
              <a:spcPct val="100000"/>
            </a:lnSpc>
          </a:pPr>
          <a:endParaRPr lang="en-US"/>
        </a:p>
      </dgm:t>
    </dgm:pt>
    <dgm:pt modelId="{860BC382-6973-49B7-BA84-6086D16186AF}">
      <dgm:prSet custT="1"/>
      <dgm:spPr/>
      <dgm:t>
        <a:bodyPr/>
        <a:lstStyle/>
        <a:p>
          <a:pPr>
            <a:lnSpc>
              <a:spcPct val="100000"/>
            </a:lnSpc>
          </a:pPr>
          <a:r>
            <a:rPr lang="en-US" sz="1200" dirty="0"/>
            <a:t>Enhancing transparency: Enables stakeholders to obtain clear and detailed financial reports, which facilitates audits and audits. </a:t>
          </a:r>
        </a:p>
      </dgm:t>
    </dgm:pt>
    <dgm:pt modelId="{0B58D26E-3DD7-4872-BDF9-FB6A2C34BF7C}" type="parTrans" cxnId="{1BB1E69C-BAC7-4EF4-A291-576C992E4E11}">
      <dgm:prSet/>
      <dgm:spPr/>
      <dgm:t>
        <a:bodyPr/>
        <a:lstStyle/>
        <a:p>
          <a:endParaRPr lang="en-US"/>
        </a:p>
      </dgm:t>
    </dgm:pt>
    <dgm:pt modelId="{2F5C7CF2-EBE0-40DF-8D81-D373046EBD6E}" type="sibTrans" cxnId="{1BB1E69C-BAC7-4EF4-A291-576C992E4E11}">
      <dgm:prSet/>
      <dgm:spPr/>
      <dgm:t>
        <a:bodyPr/>
        <a:lstStyle/>
        <a:p>
          <a:pPr>
            <a:lnSpc>
              <a:spcPct val="100000"/>
            </a:lnSpc>
          </a:pPr>
          <a:endParaRPr lang="en-US"/>
        </a:p>
      </dgm:t>
    </dgm:pt>
    <dgm:pt modelId="{8ED3725B-F31B-4B11-9C3A-87C1F7C20C9D}">
      <dgm:prSet custT="1"/>
      <dgm:spPr/>
      <dgm:t>
        <a:bodyPr/>
        <a:lstStyle/>
        <a:p>
          <a:pPr>
            <a:lnSpc>
              <a:spcPct val="100000"/>
            </a:lnSpc>
          </a:pPr>
          <a:r>
            <a:rPr lang="en-US" sz="1200" dirty="0"/>
            <a:t>Compliance with standards: Ensures that the organization adheres to accounting standards and laws, which reduces legal risks.</a:t>
          </a:r>
        </a:p>
      </dgm:t>
    </dgm:pt>
    <dgm:pt modelId="{26976AE5-689D-40E1-961A-4B821AC26B19}" type="parTrans" cxnId="{D2E32473-E6B3-4107-8F67-77D4DC141908}">
      <dgm:prSet/>
      <dgm:spPr/>
      <dgm:t>
        <a:bodyPr/>
        <a:lstStyle/>
        <a:p>
          <a:endParaRPr lang="en-US"/>
        </a:p>
      </dgm:t>
    </dgm:pt>
    <dgm:pt modelId="{00C2FA71-2FF8-43A9-8494-C15783F7B6D5}" type="sibTrans" cxnId="{D2E32473-E6B3-4107-8F67-77D4DC141908}">
      <dgm:prSet/>
      <dgm:spPr/>
      <dgm:t>
        <a:bodyPr/>
        <a:lstStyle/>
        <a:p>
          <a:pPr>
            <a:lnSpc>
              <a:spcPct val="100000"/>
            </a:lnSpc>
          </a:pPr>
          <a:endParaRPr lang="en-US"/>
        </a:p>
      </dgm:t>
    </dgm:pt>
    <dgm:pt modelId="{68619956-A755-4BC9-B366-C42BBF524A22}">
      <dgm:prSet custT="1"/>
      <dgm:spPr/>
      <dgm:t>
        <a:bodyPr/>
        <a:lstStyle/>
        <a:p>
          <a:pPr>
            <a:lnSpc>
              <a:spcPct val="100000"/>
            </a:lnSpc>
          </a:pPr>
          <a:r>
            <a:rPr lang="en-US" sz="1200" dirty="0"/>
            <a:t>In general, the project aims to improve the financial performance of the organization and increase its competitiveness.</a:t>
          </a:r>
        </a:p>
      </dgm:t>
    </dgm:pt>
    <dgm:pt modelId="{29D6971B-F942-4D83-B001-68A3756C747B}" type="parTrans" cxnId="{21E2440C-14C8-4F10-94F8-A4C8AA66B852}">
      <dgm:prSet/>
      <dgm:spPr/>
      <dgm:t>
        <a:bodyPr/>
        <a:lstStyle/>
        <a:p>
          <a:endParaRPr lang="en-US"/>
        </a:p>
      </dgm:t>
    </dgm:pt>
    <dgm:pt modelId="{66D6D617-5D7D-48CB-B6D6-846A26BE32ED}" type="sibTrans" cxnId="{21E2440C-14C8-4F10-94F8-A4C8AA66B852}">
      <dgm:prSet/>
      <dgm:spPr/>
      <dgm:t>
        <a:bodyPr/>
        <a:lstStyle/>
        <a:p>
          <a:endParaRPr lang="en-US"/>
        </a:p>
      </dgm:t>
    </dgm:pt>
    <dgm:pt modelId="{B2588751-C993-45B7-83E6-640CD9CF1AA4}" type="pres">
      <dgm:prSet presAssocID="{7FA4EC3B-35F9-4738-9632-60024D2B7A34}" presName="root" presStyleCnt="0">
        <dgm:presLayoutVars>
          <dgm:dir/>
          <dgm:resizeHandles val="exact"/>
        </dgm:presLayoutVars>
      </dgm:prSet>
      <dgm:spPr/>
    </dgm:pt>
    <dgm:pt modelId="{7BDC24FF-3B3F-437F-BC50-DDF5212EB8BD}" type="pres">
      <dgm:prSet presAssocID="{CD80D290-8D5C-4976-B476-A928C5F71D1A}" presName="compNode" presStyleCnt="0"/>
      <dgm:spPr/>
    </dgm:pt>
    <dgm:pt modelId="{FF99F0FA-B0DF-40D6-8C8F-2EAEBDDB42DA}" type="pres">
      <dgm:prSet presAssocID="{CD80D290-8D5C-4976-B476-A928C5F71D1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آلة حاسبة"/>
        </a:ext>
      </dgm:extLst>
    </dgm:pt>
    <dgm:pt modelId="{4CF1E335-6E95-40F6-A842-CCF84B2CC9AF}" type="pres">
      <dgm:prSet presAssocID="{CD80D290-8D5C-4976-B476-A928C5F71D1A}" presName="spaceRect" presStyleCnt="0"/>
      <dgm:spPr/>
    </dgm:pt>
    <dgm:pt modelId="{198B8AA6-A4E6-432F-8AAD-5B69C496A8CB}" type="pres">
      <dgm:prSet presAssocID="{CD80D290-8D5C-4976-B476-A928C5F71D1A}" presName="textRect" presStyleLbl="revTx" presStyleIdx="0" presStyleCnt="6">
        <dgm:presLayoutVars>
          <dgm:chMax val="1"/>
          <dgm:chPref val="1"/>
        </dgm:presLayoutVars>
      </dgm:prSet>
      <dgm:spPr/>
    </dgm:pt>
    <dgm:pt modelId="{247CBC89-9E1E-4206-9E70-0B4ED8ECB333}" type="pres">
      <dgm:prSet presAssocID="{7F2EAC68-E8D5-49C3-8E98-F1874AEA219A}" presName="sibTrans" presStyleCnt="0"/>
      <dgm:spPr/>
    </dgm:pt>
    <dgm:pt modelId="{586CF5A0-CCA9-4135-A618-AB1304336AB0}" type="pres">
      <dgm:prSet presAssocID="{5CA20FBB-381D-42AC-B1C7-A4A04E0B23DA}" presName="compNode" presStyleCnt="0"/>
      <dgm:spPr/>
    </dgm:pt>
    <dgm:pt modelId="{EC869372-F5DE-4B1D-84CB-C2554AADE5D0}" type="pres">
      <dgm:prSet presAssocID="{5CA20FBB-381D-42AC-B1C7-A4A04E0B23D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هدف"/>
        </a:ext>
      </dgm:extLst>
    </dgm:pt>
    <dgm:pt modelId="{715FB02A-E56F-40BC-B3E4-68FE79F05362}" type="pres">
      <dgm:prSet presAssocID="{5CA20FBB-381D-42AC-B1C7-A4A04E0B23DA}" presName="spaceRect" presStyleCnt="0"/>
      <dgm:spPr/>
    </dgm:pt>
    <dgm:pt modelId="{F5A595E1-5390-4561-9871-8F90C2AA0475}" type="pres">
      <dgm:prSet presAssocID="{5CA20FBB-381D-42AC-B1C7-A4A04E0B23DA}" presName="textRect" presStyleLbl="revTx" presStyleIdx="1" presStyleCnt="6">
        <dgm:presLayoutVars>
          <dgm:chMax val="1"/>
          <dgm:chPref val="1"/>
        </dgm:presLayoutVars>
      </dgm:prSet>
      <dgm:spPr/>
    </dgm:pt>
    <dgm:pt modelId="{B3099D01-200E-400A-9283-36529F42B7F4}" type="pres">
      <dgm:prSet presAssocID="{1800DCC2-ACD6-4D50-ABBA-E94BF07E7659}" presName="sibTrans" presStyleCnt="0"/>
      <dgm:spPr/>
    </dgm:pt>
    <dgm:pt modelId="{A1142EF0-4017-48EC-93AC-0B5F5D8778F0}" type="pres">
      <dgm:prSet presAssocID="{3B9C7621-C588-4A03-9744-EAD4663B2AE7}" presName="compNode" presStyleCnt="0"/>
      <dgm:spPr/>
    </dgm:pt>
    <dgm:pt modelId="{3A8EEF6C-79D5-4990-9503-F5984909E06E}" type="pres">
      <dgm:prSet presAssocID="{3B9C7621-C588-4A03-9744-EAD4663B2AE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إحصائيات"/>
        </a:ext>
      </dgm:extLst>
    </dgm:pt>
    <dgm:pt modelId="{BD549B7E-EA26-405A-B27F-CEC712900EC2}" type="pres">
      <dgm:prSet presAssocID="{3B9C7621-C588-4A03-9744-EAD4663B2AE7}" presName="spaceRect" presStyleCnt="0"/>
      <dgm:spPr/>
    </dgm:pt>
    <dgm:pt modelId="{13DF55F9-6F2C-4867-B90A-D338EBF04579}" type="pres">
      <dgm:prSet presAssocID="{3B9C7621-C588-4A03-9744-EAD4663B2AE7}" presName="textRect" presStyleLbl="revTx" presStyleIdx="2" presStyleCnt="6">
        <dgm:presLayoutVars>
          <dgm:chMax val="1"/>
          <dgm:chPref val="1"/>
        </dgm:presLayoutVars>
      </dgm:prSet>
      <dgm:spPr/>
    </dgm:pt>
    <dgm:pt modelId="{7FE05F3F-0353-4818-91B3-C015E5E00911}" type="pres">
      <dgm:prSet presAssocID="{BAF8137D-99A2-4F01-88B4-8A7B26249467}" presName="sibTrans" presStyleCnt="0"/>
      <dgm:spPr/>
    </dgm:pt>
    <dgm:pt modelId="{669EB92A-E9BF-4830-98C8-52F045404AF0}" type="pres">
      <dgm:prSet presAssocID="{860BC382-6973-49B7-BA84-6086D16186AF}" presName="compNode" presStyleCnt="0"/>
      <dgm:spPr/>
    </dgm:pt>
    <dgm:pt modelId="{13619154-0E61-4F6D-983D-1220CA3DCD5E}" type="pres">
      <dgm:prSet presAssocID="{860BC382-6973-49B7-BA84-6086D16186A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قاضٍ"/>
        </a:ext>
      </dgm:extLst>
    </dgm:pt>
    <dgm:pt modelId="{EA0C5A88-B161-44BE-8BAC-72DBD2F8E669}" type="pres">
      <dgm:prSet presAssocID="{860BC382-6973-49B7-BA84-6086D16186AF}" presName="spaceRect" presStyleCnt="0"/>
      <dgm:spPr/>
    </dgm:pt>
    <dgm:pt modelId="{B3683EFA-1F2C-4D1E-8D50-05C904677438}" type="pres">
      <dgm:prSet presAssocID="{860BC382-6973-49B7-BA84-6086D16186AF}" presName="textRect" presStyleLbl="revTx" presStyleIdx="3" presStyleCnt="6">
        <dgm:presLayoutVars>
          <dgm:chMax val="1"/>
          <dgm:chPref val="1"/>
        </dgm:presLayoutVars>
      </dgm:prSet>
      <dgm:spPr/>
    </dgm:pt>
    <dgm:pt modelId="{AF1618DE-CDC4-489A-A0BA-AC5EFFA40631}" type="pres">
      <dgm:prSet presAssocID="{2F5C7CF2-EBE0-40DF-8D81-D373046EBD6E}" presName="sibTrans" presStyleCnt="0"/>
      <dgm:spPr/>
    </dgm:pt>
    <dgm:pt modelId="{B1E5E54B-5297-4686-A5D4-5BD22070BB7E}" type="pres">
      <dgm:prSet presAssocID="{8ED3725B-F31B-4B11-9C3A-87C1F7C20C9D}" presName="compNode" presStyleCnt="0"/>
      <dgm:spPr/>
    </dgm:pt>
    <dgm:pt modelId="{73FF2598-44E8-483B-B79E-74348B7A17ED}" type="pres">
      <dgm:prSet presAssocID="{8ED3725B-F31B-4B11-9C3A-87C1F7C20C9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مطرقة القاضي"/>
        </a:ext>
      </dgm:extLst>
    </dgm:pt>
    <dgm:pt modelId="{491D65C3-C475-43DD-804D-5EC39926C322}" type="pres">
      <dgm:prSet presAssocID="{8ED3725B-F31B-4B11-9C3A-87C1F7C20C9D}" presName="spaceRect" presStyleCnt="0"/>
      <dgm:spPr/>
    </dgm:pt>
    <dgm:pt modelId="{DD6B3FE6-B165-47E8-A5B6-AA2256D49984}" type="pres">
      <dgm:prSet presAssocID="{8ED3725B-F31B-4B11-9C3A-87C1F7C20C9D}" presName="textRect" presStyleLbl="revTx" presStyleIdx="4" presStyleCnt="6">
        <dgm:presLayoutVars>
          <dgm:chMax val="1"/>
          <dgm:chPref val="1"/>
        </dgm:presLayoutVars>
      </dgm:prSet>
      <dgm:spPr/>
    </dgm:pt>
    <dgm:pt modelId="{78B887E0-4077-4E1D-B412-D2FCA3E3AF46}" type="pres">
      <dgm:prSet presAssocID="{00C2FA71-2FF8-43A9-8494-C15783F7B6D5}" presName="sibTrans" presStyleCnt="0"/>
      <dgm:spPr/>
    </dgm:pt>
    <dgm:pt modelId="{71597972-0102-481B-882F-1DE78FF9C5AA}" type="pres">
      <dgm:prSet presAssocID="{68619956-A755-4BC9-B366-C42BBF524A22}" presName="compNode" presStyleCnt="0"/>
      <dgm:spPr/>
    </dgm:pt>
    <dgm:pt modelId="{E9D0E0EA-63E0-4760-945E-F83194598291}" type="pres">
      <dgm:prSet presAssocID="{68619956-A755-4BC9-B366-C42BBF524A2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siness Growth"/>
        </a:ext>
      </dgm:extLst>
    </dgm:pt>
    <dgm:pt modelId="{54889BA3-DC32-45B1-9CCA-C13F6358E3EF}" type="pres">
      <dgm:prSet presAssocID="{68619956-A755-4BC9-B366-C42BBF524A22}" presName="spaceRect" presStyleCnt="0"/>
      <dgm:spPr/>
    </dgm:pt>
    <dgm:pt modelId="{F911C500-020E-49A3-9C56-AFB042A3738D}" type="pres">
      <dgm:prSet presAssocID="{68619956-A755-4BC9-B366-C42BBF524A22}" presName="textRect" presStyleLbl="revTx" presStyleIdx="5" presStyleCnt="6">
        <dgm:presLayoutVars>
          <dgm:chMax val="1"/>
          <dgm:chPref val="1"/>
        </dgm:presLayoutVars>
      </dgm:prSet>
      <dgm:spPr/>
    </dgm:pt>
  </dgm:ptLst>
  <dgm:cxnLst>
    <dgm:cxn modelId="{03B19C07-6D71-4EC1-A203-257952A97173}" srcId="{7FA4EC3B-35F9-4738-9632-60024D2B7A34}" destId="{CD80D290-8D5C-4976-B476-A928C5F71D1A}" srcOrd="0" destOrd="0" parTransId="{9B148CE1-B764-4393-A48B-2C7FF85CD5D8}" sibTransId="{7F2EAC68-E8D5-49C3-8E98-F1874AEA219A}"/>
    <dgm:cxn modelId="{21E2440C-14C8-4F10-94F8-A4C8AA66B852}" srcId="{7FA4EC3B-35F9-4738-9632-60024D2B7A34}" destId="{68619956-A755-4BC9-B366-C42BBF524A22}" srcOrd="5" destOrd="0" parTransId="{29D6971B-F942-4D83-B001-68A3756C747B}" sibTransId="{66D6D617-5D7D-48CB-B6D6-846A26BE32ED}"/>
    <dgm:cxn modelId="{53CC4C5B-DFB0-4152-8080-D71D7010792E}" type="presOf" srcId="{8ED3725B-F31B-4B11-9C3A-87C1F7C20C9D}" destId="{DD6B3FE6-B165-47E8-A5B6-AA2256D49984}" srcOrd="0" destOrd="0" presId="urn:microsoft.com/office/officeart/2018/2/layout/IconLabelList"/>
    <dgm:cxn modelId="{D68FC56C-3B0F-4F31-BEA0-68E538476EC1}" srcId="{7FA4EC3B-35F9-4738-9632-60024D2B7A34}" destId="{5CA20FBB-381D-42AC-B1C7-A4A04E0B23DA}" srcOrd="1" destOrd="0" parTransId="{D36FF7F8-F33D-416E-A787-91455A09618C}" sibTransId="{1800DCC2-ACD6-4D50-ABBA-E94BF07E7659}"/>
    <dgm:cxn modelId="{33385870-D6E7-41AA-9DC5-EFB43410630A}" type="presOf" srcId="{68619956-A755-4BC9-B366-C42BBF524A22}" destId="{F911C500-020E-49A3-9C56-AFB042A3738D}" srcOrd="0" destOrd="0" presId="urn:microsoft.com/office/officeart/2018/2/layout/IconLabelList"/>
    <dgm:cxn modelId="{D2E32473-E6B3-4107-8F67-77D4DC141908}" srcId="{7FA4EC3B-35F9-4738-9632-60024D2B7A34}" destId="{8ED3725B-F31B-4B11-9C3A-87C1F7C20C9D}" srcOrd="4" destOrd="0" parTransId="{26976AE5-689D-40E1-961A-4B821AC26B19}" sibTransId="{00C2FA71-2FF8-43A9-8494-C15783F7B6D5}"/>
    <dgm:cxn modelId="{00909C8C-716A-44FF-BDC6-4A7A2F6568CD}" srcId="{7FA4EC3B-35F9-4738-9632-60024D2B7A34}" destId="{3B9C7621-C588-4A03-9744-EAD4663B2AE7}" srcOrd="2" destOrd="0" parTransId="{200F3307-FE6E-44F8-A2F7-F4424FB0D22A}" sibTransId="{BAF8137D-99A2-4F01-88B4-8A7B26249467}"/>
    <dgm:cxn modelId="{1BB1E69C-BAC7-4EF4-A291-576C992E4E11}" srcId="{7FA4EC3B-35F9-4738-9632-60024D2B7A34}" destId="{860BC382-6973-49B7-BA84-6086D16186AF}" srcOrd="3" destOrd="0" parTransId="{0B58D26E-3DD7-4872-BDF9-FB6A2C34BF7C}" sibTransId="{2F5C7CF2-EBE0-40DF-8D81-D373046EBD6E}"/>
    <dgm:cxn modelId="{BB6561A7-A309-4C89-92D2-90023B3811EC}" type="presOf" srcId="{860BC382-6973-49B7-BA84-6086D16186AF}" destId="{B3683EFA-1F2C-4D1E-8D50-05C904677438}" srcOrd="0" destOrd="0" presId="urn:microsoft.com/office/officeart/2018/2/layout/IconLabelList"/>
    <dgm:cxn modelId="{657056B5-E91B-4B5D-9483-8A55D13A3815}" type="presOf" srcId="{7FA4EC3B-35F9-4738-9632-60024D2B7A34}" destId="{B2588751-C993-45B7-83E6-640CD9CF1AA4}" srcOrd="0" destOrd="0" presId="urn:microsoft.com/office/officeart/2018/2/layout/IconLabelList"/>
    <dgm:cxn modelId="{CCD608C6-BED1-4283-A40C-85CCC703D42B}" type="presOf" srcId="{3B9C7621-C588-4A03-9744-EAD4663B2AE7}" destId="{13DF55F9-6F2C-4867-B90A-D338EBF04579}" srcOrd="0" destOrd="0" presId="urn:microsoft.com/office/officeart/2018/2/layout/IconLabelList"/>
    <dgm:cxn modelId="{544A95CE-B8FE-4DA5-9B21-DEFFC99488DA}" type="presOf" srcId="{5CA20FBB-381D-42AC-B1C7-A4A04E0B23DA}" destId="{F5A595E1-5390-4561-9871-8F90C2AA0475}" srcOrd="0" destOrd="0" presId="urn:microsoft.com/office/officeart/2018/2/layout/IconLabelList"/>
    <dgm:cxn modelId="{3881D3DB-E939-4F9C-BF2D-D29A630AC93B}" type="presOf" srcId="{CD80D290-8D5C-4976-B476-A928C5F71D1A}" destId="{198B8AA6-A4E6-432F-8AAD-5B69C496A8CB}" srcOrd="0" destOrd="0" presId="urn:microsoft.com/office/officeart/2018/2/layout/IconLabelList"/>
    <dgm:cxn modelId="{352713EA-8232-4734-BD36-97D8AF0C788A}" type="presParOf" srcId="{B2588751-C993-45B7-83E6-640CD9CF1AA4}" destId="{7BDC24FF-3B3F-437F-BC50-DDF5212EB8BD}" srcOrd="0" destOrd="0" presId="urn:microsoft.com/office/officeart/2018/2/layout/IconLabelList"/>
    <dgm:cxn modelId="{9F52EAE8-6D6F-4A9D-986E-5BB3DA23800B}" type="presParOf" srcId="{7BDC24FF-3B3F-437F-BC50-DDF5212EB8BD}" destId="{FF99F0FA-B0DF-40D6-8C8F-2EAEBDDB42DA}" srcOrd="0" destOrd="0" presId="urn:microsoft.com/office/officeart/2018/2/layout/IconLabelList"/>
    <dgm:cxn modelId="{68D38EEF-CE16-45F6-926F-80BE3F4C50A7}" type="presParOf" srcId="{7BDC24FF-3B3F-437F-BC50-DDF5212EB8BD}" destId="{4CF1E335-6E95-40F6-A842-CCF84B2CC9AF}" srcOrd="1" destOrd="0" presId="urn:microsoft.com/office/officeart/2018/2/layout/IconLabelList"/>
    <dgm:cxn modelId="{5EFB0597-223E-4E76-9F33-A8AFE38095E5}" type="presParOf" srcId="{7BDC24FF-3B3F-437F-BC50-DDF5212EB8BD}" destId="{198B8AA6-A4E6-432F-8AAD-5B69C496A8CB}" srcOrd="2" destOrd="0" presId="urn:microsoft.com/office/officeart/2018/2/layout/IconLabelList"/>
    <dgm:cxn modelId="{28B9E74E-61D7-48EA-B322-9FAAE7C1E991}" type="presParOf" srcId="{B2588751-C993-45B7-83E6-640CD9CF1AA4}" destId="{247CBC89-9E1E-4206-9E70-0B4ED8ECB333}" srcOrd="1" destOrd="0" presId="urn:microsoft.com/office/officeart/2018/2/layout/IconLabelList"/>
    <dgm:cxn modelId="{948FAF32-5B58-4AEA-9DCB-49CDDE9357A2}" type="presParOf" srcId="{B2588751-C993-45B7-83E6-640CD9CF1AA4}" destId="{586CF5A0-CCA9-4135-A618-AB1304336AB0}" srcOrd="2" destOrd="0" presId="urn:microsoft.com/office/officeart/2018/2/layout/IconLabelList"/>
    <dgm:cxn modelId="{4C70170F-75C1-4510-ADCC-CB346FE5ACA4}" type="presParOf" srcId="{586CF5A0-CCA9-4135-A618-AB1304336AB0}" destId="{EC869372-F5DE-4B1D-84CB-C2554AADE5D0}" srcOrd="0" destOrd="0" presId="urn:microsoft.com/office/officeart/2018/2/layout/IconLabelList"/>
    <dgm:cxn modelId="{33800E74-F594-4248-B98E-8B69ED70825B}" type="presParOf" srcId="{586CF5A0-CCA9-4135-A618-AB1304336AB0}" destId="{715FB02A-E56F-40BC-B3E4-68FE79F05362}" srcOrd="1" destOrd="0" presId="urn:microsoft.com/office/officeart/2018/2/layout/IconLabelList"/>
    <dgm:cxn modelId="{0F5B5D77-0865-4505-9ADB-10D3F0C189A1}" type="presParOf" srcId="{586CF5A0-CCA9-4135-A618-AB1304336AB0}" destId="{F5A595E1-5390-4561-9871-8F90C2AA0475}" srcOrd="2" destOrd="0" presId="urn:microsoft.com/office/officeart/2018/2/layout/IconLabelList"/>
    <dgm:cxn modelId="{B8F7F65F-F563-4BFD-AF6D-7261AF7D93DA}" type="presParOf" srcId="{B2588751-C993-45B7-83E6-640CD9CF1AA4}" destId="{B3099D01-200E-400A-9283-36529F42B7F4}" srcOrd="3" destOrd="0" presId="urn:microsoft.com/office/officeart/2018/2/layout/IconLabelList"/>
    <dgm:cxn modelId="{7B6478A7-C2C6-4DDD-B227-AC9649357463}" type="presParOf" srcId="{B2588751-C993-45B7-83E6-640CD9CF1AA4}" destId="{A1142EF0-4017-48EC-93AC-0B5F5D8778F0}" srcOrd="4" destOrd="0" presId="urn:microsoft.com/office/officeart/2018/2/layout/IconLabelList"/>
    <dgm:cxn modelId="{D845A821-9166-4AFD-945B-9A635EBF982E}" type="presParOf" srcId="{A1142EF0-4017-48EC-93AC-0B5F5D8778F0}" destId="{3A8EEF6C-79D5-4990-9503-F5984909E06E}" srcOrd="0" destOrd="0" presId="urn:microsoft.com/office/officeart/2018/2/layout/IconLabelList"/>
    <dgm:cxn modelId="{F0EFBC83-0980-4CBF-9BF9-9783D3FBFBB1}" type="presParOf" srcId="{A1142EF0-4017-48EC-93AC-0B5F5D8778F0}" destId="{BD549B7E-EA26-405A-B27F-CEC712900EC2}" srcOrd="1" destOrd="0" presId="urn:microsoft.com/office/officeart/2018/2/layout/IconLabelList"/>
    <dgm:cxn modelId="{D53F6CCC-93F2-4794-B621-ECEAB722F0E5}" type="presParOf" srcId="{A1142EF0-4017-48EC-93AC-0B5F5D8778F0}" destId="{13DF55F9-6F2C-4867-B90A-D338EBF04579}" srcOrd="2" destOrd="0" presId="urn:microsoft.com/office/officeart/2018/2/layout/IconLabelList"/>
    <dgm:cxn modelId="{20B66E17-62CD-4EFF-AE9C-938BB9B34602}" type="presParOf" srcId="{B2588751-C993-45B7-83E6-640CD9CF1AA4}" destId="{7FE05F3F-0353-4818-91B3-C015E5E00911}" srcOrd="5" destOrd="0" presId="urn:microsoft.com/office/officeart/2018/2/layout/IconLabelList"/>
    <dgm:cxn modelId="{8FFB0F32-6A64-41AF-9F24-589A71CFE27A}" type="presParOf" srcId="{B2588751-C993-45B7-83E6-640CD9CF1AA4}" destId="{669EB92A-E9BF-4830-98C8-52F045404AF0}" srcOrd="6" destOrd="0" presId="urn:microsoft.com/office/officeart/2018/2/layout/IconLabelList"/>
    <dgm:cxn modelId="{1D12CC6A-360A-4BBB-B1CF-8B110AE6BBDC}" type="presParOf" srcId="{669EB92A-E9BF-4830-98C8-52F045404AF0}" destId="{13619154-0E61-4F6D-983D-1220CA3DCD5E}" srcOrd="0" destOrd="0" presId="urn:microsoft.com/office/officeart/2018/2/layout/IconLabelList"/>
    <dgm:cxn modelId="{052EBB90-B99D-4D05-A893-0C930B69C597}" type="presParOf" srcId="{669EB92A-E9BF-4830-98C8-52F045404AF0}" destId="{EA0C5A88-B161-44BE-8BAC-72DBD2F8E669}" srcOrd="1" destOrd="0" presId="urn:microsoft.com/office/officeart/2018/2/layout/IconLabelList"/>
    <dgm:cxn modelId="{99343FC7-9B50-4B02-8859-E0EF11889161}" type="presParOf" srcId="{669EB92A-E9BF-4830-98C8-52F045404AF0}" destId="{B3683EFA-1F2C-4D1E-8D50-05C904677438}" srcOrd="2" destOrd="0" presId="urn:microsoft.com/office/officeart/2018/2/layout/IconLabelList"/>
    <dgm:cxn modelId="{451E134A-0782-45DB-86A5-8DD474A46E05}" type="presParOf" srcId="{B2588751-C993-45B7-83E6-640CD9CF1AA4}" destId="{AF1618DE-CDC4-489A-A0BA-AC5EFFA40631}" srcOrd="7" destOrd="0" presId="urn:microsoft.com/office/officeart/2018/2/layout/IconLabelList"/>
    <dgm:cxn modelId="{96A9E4B9-1F1E-49C6-9EE4-98B6B77027D0}" type="presParOf" srcId="{B2588751-C993-45B7-83E6-640CD9CF1AA4}" destId="{B1E5E54B-5297-4686-A5D4-5BD22070BB7E}" srcOrd="8" destOrd="0" presId="urn:microsoft.com/office/officeart/2018/2/layout/IconLabelList"/>
    <dgm:cxn modelId="{C6FC4897-5BB3-4858-83E3-678E42F58395}" type="presParOf" srcId="{B1E5E54B-5297-4686-A5D4-5BD22070BB7E}" destId="{73FF2598-44E8-483B-B79E-74348B7A17ED}" srcOrd="0" destOrd="0" presId="urn:microsoft.com/office/officeart/2018/2/layout/IconLabelList"/>
    <dgm:cxn modelId="{0D6BC7A8-E2FF-403D-A578-0129492839E7}" type="presParOf" srcId="{B1E5E54B-5297-4686-A5D4-5BD22070BB7E}" destId="{491D65C3-C475-43DD-804D-5EC39926C322}" srcOrd="1" destOrd="0" presId="urn:microsoft.com/office/officeart/2018/2/layout/IconLabelList"/>
    <dgm:cxn modelId="{299FBC10-EC17-425D-A467-11063878466A}" type="presParOf" srcId="{B1E5E54B-5297-4686-A5D4-5BD22070BB7E}" destId="{DD6B3FE6-B165-47E8-A5B6-AA2256D49984}" srcOrd="2" destOrd="0" presId="urn:microsoft.com/office/officeart/2018/2/layout/IconLabelList"/>
    <dgm:cxn modelId="{A7664616-7478-4350-82A0-9B66271E5B79}" type="presParOf" srcId="{B2588751-C993-45B7-83E6-640CD9CF1AA4}" destId="{78B887E0-4077-4E1D-B412-D2FCA3E3AF46}" srcOrd="9" destOrd="0" presId="urn:microsoft.com/office/officeart/2018/2/layout/IconLabelList"/>
    <dgm:cxn modelId="{53DE6A07-D483-4EDF-9583-840C44CD7936}" type="presParOf" srcId="{B2588751-C993-45B7-83E6-640CD9CF1AA4}" destId="{71597972-0102-481B-882F-1DE78FF9C5AA}" srcOrd="10" destOrd="0" presId="urn:microsoft.com/office/officeart/2018/2/layout/IconLabelList"/>
    <dgm:cxn modelId="{063C1157-9262-4817-B833-3D6D9652B1E0}" type="presParOf" srcId="{71597972-0102-481B-882F-1DE78FF9C5AA}" destId="{E9D0E0EA-63E0-4760-945E-F83194598291}" srcOrd="0" destOrd="0" presId="urn:microsoft.com/office/officeart/2018/2/layout/IconLabelList"/>
    <dgm:cxn modelId="{CE70FCA7-E8B0-4550-A3F2-23D7A97CD95B}" type="presParOf" srcId="{71597972-0102-481B-882F-1DE78FF9C5AA}" destId="{54889BA3-DC32-45B1-9CCA-C13F6358E3EF}" srcOrd="1" destOrd="0" presId="urn:microsoft.com/office/officeart/2018/2/layout/IconLabelList"/>
    <dgm:cxn modelId="{B4BA5325-708E-4317-99D5-D91EEE6FCAD5}" type="presParOf" srcId="{71597972-0102-481B-882F-1DE78FF9C5AA}" destId="{F911C500-020E-49A3-9C56-AFB042A3738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FA8641-358F-4973-A31A-8BFB83402C9E}"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B1EE817C-1AB0-4766-A86F-6D27DED74C15}">
      <dgm:prSet custT="1"/>
      <dgm:spPr>
        <a:solidFill>
          <a:schemeClr val="tx2">
            <a:lumMod val="60000"/>
            <a:lumOff val="40000"/>
          </a:schemeClr>
        </a:solidFill>
      </dgm:spPr>
      <dgm:t>
        <a:bodyPr/>
        <a:lstStyle/>
        <a:p>
          <a:r>
            <a:rPr lang="ar-EG" sz="1400"/>
            <a:t>To Review and Save:</a:t>
          </a:r>
          <a:endParaRPr lang="en-US" sz="1400"/>
        </a:p>
      </dgm:t>
    </dgm:pt>
    <dgm:pt modelId="{22A3B476-3E75-4BE6-B1C9-66DE4229E1B5}" type="parTrans" cxnId="{7410E084-D947-46CC-836A-D1A0C4264627}">
      <dgm:prSet/>
      <dgm:spPr/>
      <dgm:t>
        <a:bodyPr/>
        <a:lstStyle/>
        <a:p>
          <a:endParaRPr lang="en-US"/>
        </a:p>
      </dgm:t>
    </dgm:pt>
    <dgm:pt modelId="{25B2B7E5-4190-405D-AF5C-6112C89BD7B0}" type="sibTrans" cxnId="{7410E084-D947-46CC-836A-D1A0C4264627}">
      <dgm:prSet/>
      <dgm:spPr/>
      <dgm:t>
        <a:bodyPr/>
        <a:lstStyle/>
        <a:p>
          <a:endParaRPr lang="en-US"/>
        </a:p>
      </dgm:t>
    </dgm:pt>
    <dgm:pt modelId="{DC80A012-90AB-4288-860B-69688A71D60E}">
      <dgm:prSet/>
      <dgm:spPr/>
      <dgm:t>
        <a:bodyPr/>
        <a:lstStyle/>
        <a:p>
          <a:r>
            <a:rPr lang="ar-EG"/>
            <a:t>Search for the recurring journal by batch name, source,category and period </a:t>
          </a:r>
          <a:endParaRPr lang="en-US"/>
        </a:p>
      </dgm:t>
    </dgm:pt>
    <dgm:pt modelId="{FCC222F7-4BFA-4CDD-BA9B-3039780FA80D}" type="parTrans" cxnId="{B628EC70-8833-42AE-ADD9-6E9E94346D99}">
      <dgm:prSet/>
      <dgm:spPr/>
      <dgm:t>
        <a:bodyPr/>
        <a:lstStyle/>
        <a:p>
          <a:endParaRPr lang="en-US"/>
        </a:p>
      </dgm:t>
    </dgm:pt>
    <dgm:pt modelId="{674C4187-5971-433F-9D13-E83ED71D16C5}" type="sibTrans" cxnId="{B628EC70-8833-42AE-ADD9-6E9E94346D99}">
      <dgm:prSet/>
      <dgm:spPr/>
      <dgm:t>
        <a:bodyPr/>
        <a:lstStyle/>
        <a:p>
          <a:endParaRPr lang="en-US"/>
        </a:p>
      </dgm:t>
    </dgm:pt>
    <dgm:pt modelId="{F8CCB3C8-E630-4FDC-A8A6-1208CA220B67}">
      <dgm:prSet/>
      <dgm:spPr>
        <a:solidFill>
          <a:schemeClr val="tx2">
            <a:lumMod val="60000"/>
            <a:lumOff val="40000"/>
          </a:schemeClr>
        </a:solidFill>
        <a:ln>
          <a:solidFill>
            <a:schemeClr val="tx2">
              <a:lumMod val="60000"/>
              <a:lumOff val="40000"/>
            </a:schemeClr>
          </a:solidFill>
        </a:ln>
      </dgm:spPr>
      <dgm:t>
        <a:bodyPr/>
        <a:lstStyle/>
        <a:p>
          <a:r>
            <a:rPr lang="ar-EG"/>
            <a:t>then </a:t>
          </a:r>
          <a:endParaRPr lang="en-US"/>
        </a:p>
      </dgm:t>
    </dgm:pt>
    <dgm:pt modelId="{F42264D6-9784-4C06-B5D8-7034A1A9BB2B}" type="parTrans" cxnId="{978776CB-C7F6-4F6D-80B7-255441D0BE44}">
      <dgm:prSet/>
      <dgm:spPr/>
      <dgm:t>
        <a:bodyPr/>
        <a:lstStyle/>
        <a:p>
          <a:endParaRPr lang="en-US"/>
        </a:p>
      </dgm:t>
    </dgm:pt>
    <dgm:pt modelId="{5D984755-4198-4B97-B2F3-ACE3F0B20610}" type="sibTrans" cxnId="{978776CB-C7F6-4F6D-80B7-255441D0BE44}">
      <dgm:prSet/>
      <dgm:spPr/>
      <dgm:t>
        <a:bodyPr/>
        <a:lstStyle/>
        <a:p>
          <a:endParaRPr lang="en-US"/>
        </a:p>
      </dgm:t>
    </dgm:pt>
    <dgm:pt modelId="{5149B30A-B0AF-433F-B43A-555D268574C5}">
      <dgm:prSet/>
      <dgm:spPr/>
      <dgm:t>
        <a:bodyPr/>
        <a:lstStyle/>
        <a:p>
          <a:r>
            <a:rPr lang="ar-EG"/>
            <a:t>click find Select the batch&gt;click review journal Review the details to ensure accuracy</a:t>
          </a:r>
          <a:endParaRPr lang="en-US"/>
        </a:p>
      </dgm:t>
    </dgm:pt>
    <dgm:pt modelId="{B6FDC45C-5B3B-4433-B2BE-27A569B63360}" type="parTrans" cxnId="{C302337C-E688-4C79-885A-B22A221298D3}">
      <dgm:prSet/>
      <dgm:spPr/>
      <dgm:t>
        <a:bodyPr/>
        <a:lstStyle/>
        <a:p>
          <a:endParaRPr lang="en-US"/>
        </a:p>
      </dgm:t>
    </dgm:pt>
    <dgm:pt modelId="{7BB824C2-2823-4E09-9CE8-D3657541E5F5}" type="sibTrans" cxnId="{C302337C-E688-4C79-885A-B22A221298D3}">
      <dgm:prSet/>
      <dgm:spPr/>
      <dgm:t>
        <a:bodyPr/>
        <a:lstStyle/>
        <a:p>
          <a:endParaRPr lang="en-US"/>
        </a:p>
      </dgm:t>
    </dgm:pt>
    <dgm:pt modelId="{FA7601C1-4C8F-49F7-BDF0-A86C360C7585}">
      <dgm:prSet/>
      <dgm:spPr>
        <a:solidFill>
          <a:schemeClr val="tx2">
            <a:lumMod val="60000"/>
            <a:lumOff val="40000"/>
          </a:schemeClr>
        </a:solidFill>
        <a:ln>
          <a:solidFill>
            <a:schemeClr val="tx2">
              <a:lumMod val="60000"/>
              <a:lumOff val="40000"/>
            </a:schemeClr>
          </a:solidFill>
        </a:ln>
      </dgm:spPr>
      <dgm:t>
        <a:bodyPr/>
        <a:lstStyle/>
        <a:p>
          <a:r>
            <a:rPr lang="ar-EG"/>
            <a:t>Then </a:t>
          </a:r>
          <a:endParaRPr lang="en-US"/>
        </a:p>
      </dgm:t>
    </dgm:pt>
    <dgm:pt modelId="{154699D2-48D3-4D7C-8357-A408393F3A29}" type="parTrans" cxnId="{9D03F655-A818-434F-B914-679CF2022AAA}">
      <dgm:prSet/>
      <dgm:spPr/>
      <dgm:t>
        <a:bodyPr/>
        <a:lstStyle/>
        <a:p>
          <a:endParaRPr lang="en-US"/>
        </a:p>
      </dgm:t>
    </dgm:pt>
    <dgm:pt modelId="{88F91F9E-1C03-4385-9C03-1B95FBF77838}" type="sibTrans" cxnId="{9D03F655-A818-434F-B914-679CF2022AAA}">
      <dgm:prSet/>
      <dgm:spPr/>
      <dgm:t>
        <a:bodyPr/>
        <a:lstStyle/>
        <a:p>
          <a:endParaRPr lang="en-US"/>
        </a:p>
      </dgm:t>
    </dgm:pt>
    <dgm:pt modelId="{2F95B5DA-C5D7-4F29-9D20-7F288A513915}">
      <dgm:prSet/>
      <dgm:spPr/>
      <dgm:t>
        <a:bodyPr/>
        <a:lstStyle/>
        <a:p>
          <a:r>
            <a:rPr lang="ar-EG" dirty="0" err="1"/>
            <a:t>press</a:t>
          </a:r>
          <a:r>
            <a:rPr lang="ar-EG" dirty="0"/>
            <a:t> </a:t>
          </a:r>
          <a:r>
            <a:rPr lang="ar-EG" dirty="0" err="1"/>
            <a:t>post</a:t>
          </a:r>
          <a:r>
            <a:rPr lang="ar-EG" dirty="0"/>
            <a:t> </a:t>
          </a:r>
          <a:r>
            <a:rPr lang="ar-EG" dirty="0" err="1"/>
            <a:t>Confirm</a:t>
          </a:r>
          <a:r>
            <a:rPr lang="ar-EG" dirty="0"/>
            <a:t> </a:t>
          </a:r>
          <a:r>
            <a:rPr lang="ar-EG" dirty="0" err="1"/>
            <a:t>the</a:t>
          </a:r>
          <a:r>
            <a:rPr lang="ar-EG" dirty="0"/>
            <a:t> </a:t>
          </a:r>
          <a:r>
            <a:rPr lang="ar-EG" dirty="0" err="1"/>
            <a:t>posting</a:t>
          </a:r>
          <a:r>
            <a:rPr lang="ar-EG" dirty="0"/>
            <a:t> </a:t>
          </a:r>
          <a:r>
            <a:rPr lang="ar-EG" dirty="0" err="1"/>
            <a:t>to</a:t>
          </a:r>
          <a:r>
            <a:rPr lang="ar-EG" dirty="0"/>
            <a:t> </a:t>
          </a:r>
          <a:r>
            <a:rPr lang="ar-EG" dirty="0" err="1"/>
            <a:t>the</a:t>
          </a:r>
          <a:r>
            <a:rPr lang="ar-EG" dirty="0"/>
            <a:t> </a:t>
          </a:r>
          <a:r>
            <a:rPr lang="ar-EG" dirty="0" err="1"/>
            <a:t>General</a:t>
          </a:r>
          <a:r>
            <a:rPr lang="ar-EG" dirty="0"/>
            <a:t> </a:t>
          </a:r>
          <a:r>
            <a:rPr lang="ar-EG" dirty="0" err="1"/>
            <a:t>Ledger</a:t>
          </a:r>
          <a:endParaRPr lang="en-US" dirty="0"/>
        </a:p>
      </dgm:t>
    </dgm:pt>
    <dgm:pt modelId="{F8C60419-5447-4680-B46B-81F9B6CA715B}" type="parTrans" cxnId="{3915B067-A0FD-42F2-B086-C38C13F12130}">
      <dgm:prSet/>
      <dgm:spPr/>
      <dgm:t>
        <a:bodyPr/>
        <a:lstStyle/>
        <a:p>
          <a:endParaRPr lang="en-US"/>
        </a:p>
      </dgm:t>
    </dgm:pt>
    <dgm:pt modelId="{F82A772A-10AF-4A29-BA44-B92F11BE6607}" type="sibTrans" cxnId="{3915B067-A0FD-42F2-B086-C38C13F12130}">
      <dgm:prSet/>
      <dgm:spPr/>
      <dgm:t>
        <a:bodyPr/>
        <a:lstStyle/>
        <a:p>
          <a:endParaRPr lang="en-US"/>
        </a:p>
      </dgm:t>
    </dgm:pt>
    <dgm:pt modelId="{FFB731F3-D137-4A0F-A77D-254D465ABFF6}" type="pres">
      <dgm:prSet presAssocID="{BCFA8641-358F-4973-A31A-8BFB83402C9E}" presName="linearFlow" presStyleCnt="0">
        <dgm:presLayoutVars>
          <dgm:resizeHandles val="exact"/>
        </dgm:presLayoutVars>
      </dgm:prSet>
      <dgm:spPr/>
    </dgm:pt>
    <dgm:pt modelId="{BAF420CA-7FB3-410D-B8FF-792E26126AF4}" type="pres">
      <dgm:prSet presAssocID="{B1EE817C-1AB0-4766-A86F-6D27DED74C15}" presName="node" presStyleLbl="node1" presStyleIdx="0" presStyleCnt="6">
        <dgm:presLayoutVars>
          <dgm:bulletEnabled val="1"/>
        </dgm:presLayoutVars>
      </dgm:prSet>
      <dgm:spPr/>
    </dgm:pt>
    <dgm:pt modelId="{D36A9FAA-BAFC-42D0-A033-35E00A88343D}" type="pres">
      <dgm:prSet presAssocID="{25B2B7E5-4190-405D-AF5C-6112C89BD7B0}" presName="sibTrans" presStyleLbl="sibTrans2D1" presStyleIdx="0" presStyleCnt="5"/>
      <dgm:spPr/>
    </dgm:pt>
    <dgm:pt modelId="{7B4511AB-07F9-4E91-9CD6-7FA4DA4F1B27}" type="pres">
      <dgm:prSet presAssocID="{25B2B7E5-4190-405D-AF5C-6112C89BD7B0}" presName="connectorText" presStyleLbl="sibTrans2D1" presStyleIdx="0" presStyleCnt="5"/>
      <dgm:spPr/>
    </dgm:pt>
    <dgm:pt modelId="{3960EE8D-7789-4CD1-9BB0-5263C14706D0}" type="pres">
      <dgm:prSet presAssocID="{DC80A012-90AB-4288-860B-69688A71D60E}" presName="node" presStyleLbl="node1" presStyleIdx="1" presStyleCnt="6">
        <dgm:presLayoutVars>
          <dgm:bulletEnabled val="1"/>
        </dgm:presLayoutVars>
      </dgm:prSet>
      <dgm:spPr/>
    </dgm:pt>
    <dgm:pt modelId="{E9F7D351-961A-497B-9ED6-0D2304134DE1}" type="pres">
      <dgm:prSet presAssocID="{674C4187-5971-433F-9D13-E83ED71D16C5}" presName="sibTrans" presStyleLbl="sibTrans2D1" presStyleIdx="1" presStyleCnt="5"/>
      <dgm:spPr/>
    </dgm:pt>
    <dgm:pt modelId="{089065C7-4E70-4AEC-A909-1DEF621B8581}" type="pres">
      <dgm:prSet presAssocID="{674C4187-5971-433F-9D13-E83ED71D16C5}" presName="connectorText" presStyleLbl="sibTrans2D1" presStyleIdx="1" presStyleCnt="5"/>
      <dgm:spPr/>
    </dgm:pt>
    <dgm:pt modelId="{87A6998C-6122-49DB-B440-9634823C49A0}" type="pres">
      <dgm:prSet presAssocID="{F8CCB3C8-E630-4FDC-A8A6-1208CA220B67}" presName="node" presStyleLbl="node1" presStyleIdx="2" presStyleCnt="6">
        <dgm:presLayoutVars>
          <dgm:bulletEnabled val="1"/>
        </dgm:presLayoutVars>
      </dgm:prSet>
      <dgm:spPr/>
    </dgm:pt>
    <dgm:pt modelId="{638541B4-1C09-46DD-ADE0-DE057F56587E}" type="pres">
      <dgm:prSet presAssocID="{5D984755-4198-4B97-B2F3-ACE3F0B20610}" presName="sibTrans" presStyleLbl="sibTrans2D1" presStyleIdx="2" presStyleCnt="5"/>
      <dgm:spPr/>
    </dgm:pt>
    <dgm:pt modelId="{FA17839F-03F0-4728-AB27-8F369193557E}" type="pres">
      <dgm:prSet presAssocID="{5D984755-4198-4B97-B2F3-ACE3F0B20610}" presName="connectorText" presStyleLbl="sibTrans2D1" presStyleIdx="2" presStyleCnt="5"/>
      <dgm:spPr/>
    </dgm:pt>
    <dgm:pt modelId="{04B4A8E0-9AF4-47F0-88DC-BECBB63D9F02}" type="pres">
      <dgm:prSet presAssocID="{5149B30A-B0AF-433F-B43A-555D268574C5}" presName="node" presStyleLbl="node1" presStyleIdx="3" presStyleCnt="6">
        <dgm:presLayoutVars>
          <dgm:bulletEnabled val="1"/>
        </dgm:presLayoutVars>
      </dgm:prSet>
      <dgm:spPr/>
    </dgm:pt>
    <dgm:pt modelId="{CBFC664D-EA71-4F87-9024-DB54D91CFD18}" type="pres">
      <dgm:prSet presAssocID="{7BB824C2-2823-4E09-9CE8-D3657541E5F5}" presName="sibTrans" presStyleLbl="sibTrans2D1" presStyleIdx="3" presStyleCnt="5"/>
      <dgm:spPr/>
    </dgm:pt>
    <dgm:pt modelId="{707EE01E-86E5-49D2-9FA3-BC7C521F94F2}" type="pres">
      <dgm:prSet presAssocID="{7BB824C2-2823-4E09-9CE8-D3657541E5F5}" presName="connectorText" presStyleLbl="sibTrans2D1" presStyleIdx="3" presStyleCnt="5"/>
      <dgm:spPr/>
    </dgm:pt>
    <dgm:pt modelId="{8D26150A-BDAF-4E27-8A1F-5E02476CE099}" type="pres">
      <dgm:prSet presAssocID="{FA7601C1-4C8F-49F7-BDF0-A86C360C7585}" presName="node" presStyleLbl="node1" presStyleIdx="4" presStyleCnt="6">
        <dgm:presLayoutVars>
          <dgm:bulletEnabled val="1"/>
        </dgm:presLayoutVars>
      </dgm:prSet>
      <dgm:spPr/>
    </dgm:pt>
    <dgm:pt modelId="{09BEA69B-33E0-4653-B513-8CDB73DC256D}" type="pres">
      <dgm:prSet presAssocID="{88F91F9E-1C03-4385-9C03-1B95FBF77838}" presName="sibTrans" presStyleLbl="sibTrans2D1" presStyleIdx="4" presStyleCnt="5"/>
      <dgm:spPr/>
    </dgm:pt>
    <dgm:pt modelId="{93DA20FD-18C4-4269-9F5E-217F87531DFF}" type="pres">
      <dgm:prSet presAssocID="{88F91F9E-1C03-4385-9C03-1B95FBF77838}" presName="connectorText" presStyleLbl="sibTrans2D1" presStyleIdx="4" presStyleCnt="5"/>
      <dgm:spPr/>
    </dgm:pt>
    <dgm:pt modelId="{FE723E29-9758-45B5-B989-41049AC76105}" type="pres">
      <dgm:prSet presAssocID="{2F95B5DA-C5D7-4F29-9D20-7F288A513915}" presName="node" presStyleLbl="node1" presStyleIdx="5" presStyleCnt="6">
        <dgm:presLayoutVars>
          <dgm:bulletEnabled val="1"/>
        </dgm:presLayoutVars>
      </dgm:prSet>
      <dgm:spPr/>
    </dgm:pt>
  </dgm:ptLst>
  <dgm:cxnLst>
    <dgm:cxn modelId="{42B25B1D-9C6A-4D90-A47B-5D94433C3129}" type="presOf" srcId="{88F91F9E-1C03-4385-9C03-1B95FBF77838}" destId="{09BEA69B-33E0-4653-B513-8CDB73DC256D}" srcOrd="0" destOrd="0" presId="urn:microsoft.com/office/officeart/2005/8/layout/process2"/>
    <dgm:cxn modelId="{D6DADA1E-FBAE-4038-A947-1B9D789B981B}" type="presOf" srcId="{7BB824C2-2823-4E09-9CE8-D3657541E5F5}" destId="{707EE01E-86E5-49D2-9FA3-BC7C521F94F2}" srcOrd="1" destOrd="0" presId="urn:microsoft.com/office/officeart/2005/8/layout/process2"/>
    <dgm:cxn modelId="{136B7721-2862-4F3B-A804-390794E31826}" type="presOf" srcId="{F8CCB3C8-E630-4FDC-A8A6-1208CA220B67}" destId="{87A6998C-6122-49DB-B440-9634823C49A0}" srcOrd="0" destOrd="0" presId="urn:microsoft.com/office/officeart/2005/8/layout/process2"/>
    <dgm:cxn modelId="{C25AFD27-8CA8-4510-9475-CEBC98EAE60E}" type="presOf" srcId="{25B2B7E5-4190-405D-AF5C-6112C89BD7B0}" destId="{7B4511AB-07F9-4E91-9CD6-7FA4DA4F1B27}" srcOrd="1" destOrd="0" presId="urn:microsoft.com/office/officeart/2005/8/layout/process2"/>
    <dgm:cxn modelId="{8EFB213C-4FBE-4DA1-A6F5-715BF708F28B}" type="presOf" srcId="{674C4187-5971-433F-9D13-E83ED71D16C5}" destId="{E9F7D351-961A-497B-9ED6-0D2304134DE1}" srcOrd="0" destOrd="0" presId="urn:microsoft.com/office/officeart/2005/8/layout/process2"/>
    <dgm:cxn modelId="{7E66A13D-BA56-49EB-8C74-C836D44A437F}" type="presOf" srcId="{BCFA8641-358F-4973-A31A-8BFB83402C9E}" destId="{FFB731F3-D137-4A0F-A77D-254D465ABFF6}" srcOrd="0" destOrd="0" presId="urn:microsoft.com/office/officeart/2005/8/layout/process2"/>
    <dgm:cxn modelId="{01E9C141-9BC1-4496-A841-6244F00C7893}" type="presOf" srcId="{5149B30A-B0AF-433F-B43A-555D268574C5}" destId="{04B4A8E0-9AF4-47F0-88DC-BECBB63D9F02}" srcOrd="0" destOrd="0" presId="urn:microsoft.com/office/officeart/2005/8/layout/process2"/>
    <dgm:cxn modelId="{3DA17763-03FC-432D-8D8A-E1C825B3A60D}" type="presOf" srcId="{674C4187-5971-433F-9D13-E83ED71D16C5}" destId="{089065C7-4E70-4AEC-A909-1DEF621B8581}" srcOrd="1" destOrd="0" presId="urn:microsoft.com/office/officeart/2005/8/layout/process2"/>
    <dgm:cxn modelId="{3915B067-A0FD-42F2-B086-C38C13F12130}" srcId="{BCFA8641-358F-4973-A31A-8BFB83402C9E}" destId="{2F95B5DA-C5D7-4F29-9D20-7F288A513915}" srcOrd="5" destOrd="0" parTransId="{F8C60419-5447-4680-B46B-81F9B6CA715B}" sibTransId="{F82A772A-10AF-4A29-BA44-B92F11BE6607}"/>
    <dgm:cxn modelId="{1943C66C-026B-488F-BB54-347AB37ECE74}" type="presOf" srcId="{5D984755-4198-4B97-B2F3-ACE3F0B20610}" destId="{FA17839F-03F0-4728-AB27-8F369193557E}" srcOrd="1" destOrd="0" presId="urn:microsoft.com/office/officeart/2005/8/layout/process2"/>
    <dgm:cxn modelId="{2453416D-7B52-4996-AFCE-FED0228670D7}" type="presOf" srcId="{7BB824C2-2823-4E09-9CE8-D3657541E5F5}" destId="{CBFC664D-EA71-4F87-9024-DB54D91CFD18}" srcOrd="0" destOrd="0" presId="urn:microsoft.com/office/officeart/2005/8/layout/process2"/>
    <dgm:cxn modelId="{B628EC70-8833-42AE-ADD9-6E9E94346D99}" srcId="{BCFA8641-358F-4973-A31A-8BFB83402C9E}" destId="{DC80A012-90AB-4288-860B-69688A71D60E}" srcOrd="1" destOrd="0" parTransId="{FCC222F7-4BFA-4CDD-BA9B-3039780FA80D}" sibTransId="{674C4187-5971-433F-9D13-E83ED71D16C5}"/>
    <dgm:cxn modelId="{9D03F655-A818-434F-B914-679CF2022AAA}" srcId="{BCFA8641-358F-4973-A31A-8BFB83402C9E}" destId="{FA7601C1-4C8F-49F7-BDF0-A86C360C7585}" srcOrd="4" destOrd="0" parTransId="{154699D2-48D3-4D7C-8357-A408393F3A29}" sibTransId="{88F91F9E-1C03-4385-9C03-1B95FBF77838}"/>
    <dgm:cxn modelId="{C302337C-E688-4C79-885A-B22A221298D3}" srcId="{BCFA8641-358F-4973-A31A-8BFB83402C9E}" destId="{5149B30A-B0AF-433F-B43A-555D268574C5}" srcOrd="3" destOrd="0" parTransId="{B6FDC45C-5B3B-4433-B2BE-27A569B63360}" sibTransId="{7BB824C2-2823-4E09-9CE8-D3657541E5F5}"/>
    <dgm:cxn modelId="{9EDDCC7F-8869-4805-BB20-857127109B24}" type="presOf" srcId="{5D984755-4198-4B97-B2F3-ACE3F0B20610}" destId="{638541B4-1C09-46DD-ADE0-DE057F56587E}" srcOrd="0" destOrd="0" presId="urn:microsoft.com/office/officeart/2005/8/layout/process2"/>
    <dgm:cxn modelId="{7410E084-D947-46CC-836A-D1A0C4264627}" srcId="{BCFA8641-358F-4973-A31A-8BFB83402C9E}" destId="{B1EE817C-1AB0-4766-A86F-6D27DED74C15}" srcOrd="0" destOrd="0" parTransId="{22A3B476-3E75-4BE6-B1C9-66DE4229E1B5}" sibTransId="{25B2B7E5-4190-405D-AF5C-6112C89BD7B0}"/>
    <dgm:cxn modelId="{F5936B9C-1743-457A-BC57-7B6DAD721752}" type="presOf" srcId="{2F95B5DA-C5D7-4F29-9D20-7F288A513915}" destId="{FE723E29-9758-45B5-B989-41049AC76105}" srcOrd="0" destOrd="0" presId="urn:microsoft.com/office/officeart/2005/8/layout/process2"/>
    <dgm:cxn modelId="{45CFE4C0-49C3-42EC-BCE1-BD5F61B7B944}" type="presOf" srcId="{B1EE817C-1AB0-4766-A86F-6D27DED74C15}" destId="{BAF420CA-7FB3-410D-B8FF-792E26126AF4}" srcOrd="0" destOrd="0" presId="urn:microsoft.com/office/officeart/2005/8/layout/process2"/>
    <dgm:cxn modelId="{492AF3CA-B135-4EC2-9AA0-CC2C164A5F7A}" type="presOf" srcId="{88F91F9E-1C03-4385-9C03-1B95FBF77838}" destId="{93DA20FD-18C4-4269-9F5E-217F87531DFF}" srcOrd="1" destOrd="0" presId="urn:microsoft.com/office/officeart/2005/8/layout/process2"/>
    <dgm:cxn modelId="{978776CB-C7F6-4F6D-80B7-255441D0BE44}" srcId="{BCFA8641-358F-4973-A31A-8BFB83402C9E}" destId="{F8CCB3C8-E630-4FDC-A8A6-1208CA220B67}" srcOrd="2" destOrd="0" parTransId="{F42264D6-9784-4C06-B5D8-7034A1A9BB2B}" sibTransId="{5D984755-4198-4B97-B2F3-ACE3F0B20610}"/>
    <dgm:cxn modelId="{1971B4CE-4DFE-4D0C-B488-40458A42631E}" type="presOf" srcId="{FA7601C1-4C8F-49F7-BDF0-A86C360C7585}" destId="{8D26150A-BDAF-4E27-8A1F-5E02476CE099}" srcOrd="0" destOrd="0" presId="urn:microsoft.com/office/officeart/2005/8/layout/process2"/>
    <dgm:cxn modelId="{57C619E8-5794-4857-9D31-E29AEAA87669}" type="presOf" srcId="{25B2B7E5-4190-405D-AF5C-6112C89BD7B0}" destId="{D36A9FAA-BAFC-42D0-A033-35E00A88343D}" srcOrd="0" destOrd="0" presId="urn:microsoft.com/office/officeart/2005/8/layout/process2"/>
    <dgm:cxn modelId="{23FB96F4-221C-4F7B-B323-502770D0700A}" type="presOf" srcId="{DC80A012-90AB-4288-860B-69688A71D60E}" destId="{3960EE8D-7789-4CD1-9BB0-5263C14706D0}" srcOrd="0" destOrd="0" presId="urn:microsoft.com/office/officeart/2005/8/layout/process2"/>
    <dgm:cxn modelId="{323B123D-48B2-44C6-9F1E-D4103F5B7456}" type="presParOf" srcId="{FFB731F3-D137-4A0F-A77D-254D465ABFF6}" destId="{BAF420CA-7FB3-410D-B8FF-792E26126AF4}" srcOrd="0" destOrd="0" presId="urn:microsoft.com/office/officeart/2005/8/layout/process2"/>
    <dgm:cxn modelId="{D5FF0FA2-6AFC-44F0-A8CE-4571233BA354}" type="presParOf" srcId="{FFB731F3-D137-4A0F-A77D-254D465ABFF6}" destId="{D36A9FAA-BAFC-42D0-A033-35E00A88343D}" srcOrd="1" destOrd="0" presId="urn:microsoft.com/office/officeart/2005/8/layout/process2"/>
    <dgm:cxn modelId="{88E0D4CB-C158-413C-A0FE-2BB61F5B3ADC}" type="presParOf" srcId="{D36A9FAA-BAFC-42D0-A033-35E00A88343D}" destId="{7B4511AB-07F9-4E91-9CD6-7FA4DA4F1B27}" srcOrd="0" destOrd="0" presId="urn:microsoft.com/office/officeart/2005/8/layout/process2"/>
    <dgm:cxn modelId="{6A334D88-AEF7-4B79-9756-9CF676D06C23}" type="presParOf" srcId="{FFB731F3-D137-4A0F-A77D-254D465ABFF6}" destId="{3960EE8D-7789-4CD1-9BB0-5263C14706D0}" srcOrd="2" destOrd="0" presId="urn:microsoft.com/office/officeart/2005/8/layout/process2"/>
    <dgm:cxn modelId="{D8E246A2-B90B-452A-975A-4FDFC95E77CE}" type="presParOf" srcId="{FFB731F3-D137-4A0F-A77D-254D465ABFF6}" destId="{E9F7D351-961A-497B-9ED6-0D2304134DE1}" srcOrd="3" destOrd="0" presId="urn:microsoft.com/office/officeart/2005/8/layout/process2"/>
    <dgm:cxn modelId="{8AA65C1A-9033-408C-812C-F42CE298F53B}" type="presParOf" srcId="{E9F7D351-961A-497B-9ED6-0D2304134DE1}" destId="{089065C7-4E70-4AEC-A909-1DEF621B8581}" srcOrd="0" destOrd="0" presId="urn:microsoft.com/office/officeart/2005/8/layout/process2"/>
    <dgm:cxn modelId="{8D12DE6B-088F-431D-B509-7FCE986D8E96}" type="presParOf" srcId="{FFB731F3-D137-4A0F-A77D-254D465ABFF6}" destId="{87A6998C-6122-49DB-B440-9634823C49A0}" srcOrd="4" destOrd="0" presId="urn:microsoft.com/office/officeart/2005/8/layout/process2"/>
    <dgm:cxn modelId="{3B37B206-893E-494C-AEAA-830131C93D7D}" type="presParOf" srcId="{FFB731F3-D137-4A0F-A77D-254D465ABFF6}" destId="{638541B4-1C09-46DD-ADE0-DE057F56587E}" srcOrd="5" destOrd="0" presId="urn:microsoft.com/office/officeart/2005/8/layout/process2"/>
    <dgm:cxn modelId="{E6C651AF-6BB4-4FB9-B63A-EFBBBA302800}" type="presParOf" srcId="{638541B4-1C09-46DD-ADE0-DE057F56587E}" destId="{FA17839F-03F0-4728-AB27-8F369193557E}" srcOrd="0" destOrd="0" presId="urn:microsoft.com/office/officeart/2005/8/layout/process2"/>
    <dgm:cxn modelId="{62ED1040-BDF3-4A6C-A048-22AE857C6654}" type="presParOf" srcId="{FFB731F3-D137-4A0F-A77D-254D465ABFF6}" destId="{04B4A8E0-9AF4-47F0-88DC-BECBB63D9F02}" srcOrd="6" destOrd="0" presId="urn:microsoft.com/office/officeart/2005/8/layout/process2"/>
    <dgm:cxn modelId="{5DF1B940-C33B-47B9-B478-EA0691DE4B8B}" type="presParOf" srcId="{FFB731F3-D137-4A0F-A77D-254D465ABFF6}" destId="{CBFC664D-EA71-4F87-9024-DB54D91CFD18}" srcOrd="7" destOrd="0" presId="urn:microsoft.com/office/officeart/2005/8/layout/process2"/>
    <dgm:cxn modelId="{796B0F7D-DA28-4C30-81ED-BDF03673F908}" type="presParOf" srcId="{CBFC664D-EA71-4F87-9024-DB54D91CFD18}" destId="{707EE01E-86E5-49D2-9FA3-BC7C521F94F2}" srcOrd="0" destOrd="0" presId="urn:microsoft.com/office/officeart/2005/8/layout/process2"/>
    <dgm:cxn modelId="{25281595-DEEA-4390-81E5-D401067536A5}" type="presParOf" srcId="{FFB731F3-D137-4A0F-A77D-254D465ABFF6}" destId="{8D26150A-BDAF-4E27-8A1F-5E02476CE099}" srcOrd="8" destOrd="0" presId="urn:microsoft.com/office/officeart/2005/8/layout/process2"/>
    <dgm:cxn modelId="{1CD202A7-4F5B-4547-893D-F4F40330FCDA}" type="presParOf" srcId="{FFB731F3-D137-4A0F-A77D-254D465ABFF6}" destId="{09BEA69B-33E0-4653-B513-8CDB73DC256D}" srcOrd="9" destOrd="0" presId="urn:microsoft.com/office/officeart/2005/8/layout/process2"/>
    <dgm:cxn modelId="{451C22B8-0686-4D8C-BE5B-ABBB312454FE}" type="presParOf" srcId="{09BEA69B-33E0-4653-B513-8CDB73DC256D}" destId="{93DA20FD-18C4-4269-9F5E-217F87531DFF}" srcOrd="0" destOrd="0" presId="urn:microsoft.com/office/officeart/2005/8/layout/process2"/>
    <dgm:cxn modelId="{F398FC65-3823-40C7-BD28-753753550652}" type="presParOf" srcId="{FFB731F3-D137-4A0F-A77D-254D465ABFF6}" destId="{FE723E29-9758-45B5-B989-41049AC76105}"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D84553-F3DD-4A17-833A-11903E19A1C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84CD44F1-B4B2-4372-9219-DC9D51F1A2F1}">
      <dgm:prSet custT="1"/>
      <dgm:spPr/>
      <dgm:t>
        <a:bodyPr/>
        <a:lstStyle/>
        <a:p>
          <a:r>
            <a:rPr lang="en-US" sz="1400" dirty="0"/>
            <a:t>To successfully complete the month-end close process by reviewing unposted journals, running necessary reports, and ensuring the accuracy of the General Ledger (GL). Step-by-Step Solution for Month-End Close: </a:t>
          </a:r>
        </a:p>
      </dgm:t>
    </dgm:pt>
    <dgm:pt modelId="{DD5AE72D-1A34-4466-99F3-DE11E181322D}" type="parTrans" cxnId="{A4750A46-D4E3-4B91-95DD-2031EB6760B0}">
      <dgm:prSet/>
      <dgm:spPr/>
      <dgm:t>
        <a:bodyPr/>
        <a:lstStyle/>
        <a:p>
          <a:endParaRPr lang="en-US"/>
        </a:p>
      </dgm:t>
    </dgm:pt>
    <dgm:pt modelId="{6DEF46C1-37CA-4589-B19A-2E48801DC082}" type="sibTrans" cxnId="{A4750A46-D4E3-4B91-95DD-2031EB6760B0}">
      <dgm:prSet/>
      <dgm:spPr/>
      <dgm:t>
        <a:bodyPr/>
        <a:lstStyle/>
        <a:p>
          <a:endParaRPr lang="en-US"/>
        </a:p>
      </dgm:t>
    </dgm:pt>
    <dgm:pt modelId="{40365CBF-11FC-4406-8FD5-1161FED20836}">
      <dgm:prSet custT="1"/>
      <dgm:spPr/>
      <dgm:t>
        <a:bodyPr/>
        <a:lstStyle/>
        <a:p>
          <a:r>
            <a:rPr lang="en-US" sz="1800"/>
            <a:t>Step 1: Access the Month-End Close Module </a:t>
          </a:r>
        </a:p>
      </dgm:t>
    </dgm:pt>
    <dgm:pt modelId="{4BF4C209-9A6C-4D88-977C-DD59C26B0D2B}" type="parTrans" cxnId="{589D3AFC-83CC-4DFD-B7AE-319DE048AA79}">
      <dgm:prSet/>
      <dgm:spPr/>
      <dgm:t>
        <a:bodyPr/>
        <a:lstStyle/>
        <a:p>
          <a:endParaRPr lang="en-US"/>
        </a:p>
      </dgm:t>
    </dgm:pt>
    <dgm:pt modelId="{8E27BA28-3C73-44F3-9551-475B51DFB41E}" type="sibTrans" cxnId="{589D3AFC-83CC-4DFD-B7AE-319DE048AA79}">
      <dgm:prSet/>
      <dgm:spPr/>
      <dgm:t>
        <a:bodyPr/>
        <a:lstStyle/>
        <a:p>
          <a:endParaRPr lang="en-US"/>
        </a:p>
      </dgm:t>
    </dgm:pt>
    <dgm:pt modelId="{3AEDC8F8-374A-4F9C-AD04-46A07D8BFD63}">
      <dgm:prSet custT="1"/>
      <dgm:spPr/>
      <dgm:t>
        <a:bodyPr/>
        <a:lstStyle/>
        <a:p>
          <a:r>
            <a:rPr lang="en-US" sz="1200"/>
            <a:t>Login to Oracle ERP. </a:t>
          </a:r>
        </a:p>
      </dgm:t>
    </dgm:pt>
    <dgm:pt modelId="{2694D4C3-BAA9-4A94-AB9C-E102422E0DC1}" type="parTrans" cxnId="{4F8696EA-331C-4E76-BF5F-C6B1544ACE43}">
      <dgm:prSet/>
      <dgm:spPr/>
      <dgm:t>
        <a:bodyPr/>
        <a:lstStyle/>
        <a:p>
          <a:endParaRPr lang="en-US"/>
        </a:p>
      </dgm:t>
    </dgm:pt>
    <dgm:pt modelId="{A63A12A8-E00B-4E6B-AD04-2764AD1262E1}" type="sibTrans" cxnId="{4F8696EA-331C-4E76-BF5F-C6B1544ACE43}">
      <dgm:prSet/>
      <dgm:spPr/>
      <dgm:t>
        <a:bodyPr/>
        <a:lstStyle/>
        <a:p>
          <a:endParaRPr lang="en-US"/>
        </a:p>
      </dgm:t>
    </dgm:pt>
    <dgm:pt modelId="{7650B5FA-46E5-40A0-9B1E-AEA1C66E3C19}">
      <dgm:prSet custT="1"/>
      <dgm:spPr/>
      <dgm:t>
        <a:bodyPr/>
        <a:lstStyle/>
        <a:p>
          <a:r>
            <a:rPr lang="en-US" sz="1200"/>
            <a:t>Navigate to the General Ledger (GL) or Period Close section.</a:t>
          </a:r>
        </a:p>
      </dgm:t>
    </dgm:pt>
    <dgm:pt modelId="{6E806EA8-12EC-4E9D-8E88-67AF6974036E}" type="parTrans" cxnId="{1E333A9A-222C-488D-8FE9-AC7EE305B891}">
      <dgm:prSet/>
      <dgm:spPr/>
      <dgm:t>
        <a:bodyPr/>
        <a:lstStyle/>
        <a:p>
          <a:endParaRPr lang="en-US"/>
        </a:p>
      </dgm:t>
    </dgm:pt>
    <dgm:pt modelId="{3FD2DE6F-96A9-4E45-8776-C4A67434AF8D}" type="sibTrans" cxnId="{1E333A9A-222C-488D-8FE9-AC7EE305B891}">
      <dgm:prSet/>
      <dgm:spPr/>
      <dgm:t>
        <a:bodyPr/>
        <a:lstStyle/>
        <a:p>
          <a:endParaRPr lang="en-US"/>
        </a:p>
      </dgm:t>
    </dgm:pt>
    <dgm:pt modelId="{33063272-FF73-499F-8738-37F65964AEDD}">
      <dgm:prSet custT="1"/>
      <dgm:spPr/>
      <dgm:t>
        <a:bodyPr/>
        <a:lstStyle/>
        <a:p>
          <a:r>
            <a:rPr lang="en-US" sz="1600"/>
            <a:t>Step 2 : Review Unposted Journals </a:t>
          </a:r>
        </a:p>
      </dgm:t>
    </dgm:pt>
    <dgm:pt modelId="{71DFD383-F506-48AB-AB40-3B066F61C2EC}" type="parTrans" cxnId="{E962E44A-CC2E-442C-B213-3C933355FC91}">
      <dgm:prSet/>
      <dgm:spPr/>
      <dgm:t>
        <a:bodyPr/>
        <a:lstStyle/>
        <a:p>
          <a:endParaRPr lang="en-US"/>
        </a:p>
      </dgm:t>
    </dgm:pt>
    <dgm:pt modelId="{323C6AD5-6058-4C35-8F6E-24FB7ACAD12D}" type="sibTrans" cxnId="{E962E44A-CC2E-442C-B213-3C933355FC91}">
      <dgm:prSet/>
      <dgm:spPr/>
      <dgm:t>
        <a:bodyPr/>
        <a:lstStyle/>
        <a:p>
          <a:endParaRPr lang="en-US"/>
        </a:p>
      </dgm:t>
    </dgm:pt>
    <dgm:pt modelId="{50B537D2-F547-4D99-A5BB-782FB40D960D}">
      <dgm:prSet custT="1"/>
      <dgm:spPr/>
      <dgm:t>
        <a:bodyPr/>
        <a:lstStyle/>
        <a:p>
          <a:r>
            <a:rPr lang="en-US" sz="1100"/>
            <a:t>Open the Unposted Journals Inquiry screen. </a:t>
          </a:r>
        </a:p>
      </dgm:t>
    </dgm:pt>
    <dgm:pt modelId="{8FCD6AAC-EE8B-48DA-B25F-9AFAE5304A1B}" type="parTrans" cxnId="{2ABD24F0-A75C-4C95-AB49-9B51A11C9FA8}">
      <dgm:prSet/>
      <dgm:spPr/>
      <dgm:t>
        <a:bodyPr/>
        <a:lstStyle/>
        <a:p>
          <a:endParaRPr lang="en-US"/>
        </a:p>
      </dgm:t>
    </dgm:pt>
    <dgm:pt modelId="{CF441BAA-DF21-476A-8789-7A1D7F722BBA}" type="sibTrans" cxnId="{2ABD24F0-A75C-4C95-AB49-9B51A11C9FA8}">
      <dgm:prSet/>
      <dgm:spPr/>
      <dgm:t>
        <a:bodyPr/>
        <a:lstStyle/>
        <a:p>
          <a:endParaRPr lang="en-US"/>
        </a:p>
      </dgm:t>
    </dgm:pt>
    <dgm:pt modelId="{AF6DB92D-6453-422A-813B-0F8AC2CD1E0E}">
      <dgm:prSet custT="1"/>
      <dgm:spPr/>
      <dgm:t>
        <a:bodyPr/>
        <a:lstStyle/>
        <a:p>
          <a:r>
            <a:rPr lang="en-US" sz="1100"/>
            <a:t>Review each unposted journal and ensure that they are complete and ready for posting.</a:t>
          </a:r>
        </a:p>
      </dgm:t>
    </dgm:pt>
    <dgm:pt modelId="{19BB0D1D-71CA-4A23-96D7-0E82A15B1308}" type="parTrans" cxnId="{A7225D68-CA75-4104-A8A2-59861A355DEE}">
      <dgm:prSet/>
      <dgm:spPr/>
      <dgm:t>
        <a:bodyPr/>
        <a:lstStyle/>
        <a:p>
          <a:endParaRPr lang="en-US"/>
        </a:p>
      </dgm:t>
    </dgm:pt>
    <dgm:pt modelId="{3A96BB1B-805B-4407-A50E-B0355FFD0A81}" type="sibTrans" cxnId="{A7225D68-CA75-4104-A8A2-59861A355DEE}">
      <dgm:prSet/>
      <dgm:spPr/>
      <dgm:t>
        <a:bodyPr/>
        <a:lstStyle/>
        <a:p>
          <a:endParaRPr lang="en-US"/>
        </a:p>
      </dgm:t>
    </dgm:pt>
    <dgm:pt modelId="{B7B5BC68-DFF9-47D5-BBC0-BE55FEC6A481}">
      <dgm:prSet custT="1"/>
      <dgm:spPr/>
      <dgm:t>
        <a:bodyPr/>
        <a:lstStyle/>
        <a:p>
          <a:r>
            <a:rPr lang="en-US" sz="1100"/>
            <a:t>Post valid journals after reviewing. </a:t>
          </a:r>
        </a:p>
      </dgm:t>
    </dgm:pt>
    <dgm:pt modelId="{DAD4F833-2D4C-4412-BE89-0B974FC1DEFD}" type="parTrans" cxnId="{A6E4CF74-6667-4856-A6B0-86A93E322613}">
      <dgm:prSet/>
      <dgm:spPr/>
      <dgm:t>
        <a:bodyPr/>
        <a:lstStyle/>
        <a:p>
          <a:endParaRPr lang="en-US"/>
        </a:p>
      </dgm:t>
    </dgm:pt>
    <dgm:pt modelId="{1997EBE0-BD73-4AF9-9ECC-BDEF2CCD8563}" type="sibTrans" cxnId="{A6E4CF74-6667-4856-A6B0-86A93E322613}">
      <dgm:prSet/>
      <dgm:spPr/>
      <dgm:t>
        <a:bodyPr/>
        <a:lstStyle/>
        <a:p>
          <a:endParaRPr lang="en-US"/>
        </a:p>
      </dgm:t>
    </dgm:pt>
    <dgm:pt modelId="{02F5C18C-125F-4915-B1D3-FB1FF874C61A}">
      <dgm:prSet/>
      <dgm:spPr/>
      <dgm:t>
        <a:bodyPr/>
        <a:lstStyle/>
        <a:p>
          <a:r>
            <a:rPr lang="en-US"/>
            <a:t>Step 3: Run Month-End Close Reports </a:t>
          </a:r>
        </a:p>
      </dgm:t>
    </dgm:pt>
    <dgm:pt modelId="{43E3DD09-3554-434F-947A-38B192A521C8}" type="parTrans" cxnId="{6B1DDD23-68C5-4356-8CCD-FA38B7373B33}">
      <dgm:prSet/>
      <dgm:spPr/>
      <dgm:t>
        <a:bodyPr/>
        <a:lstStyle/>
        <a:p>
          <a:endParaRPr lang="en-US"/>
        </a:p>
      </dgm:t>
    </dgm:pt>
    <dgm:pt modelId="{6D106617-DA81-43DE-95CC-38197C1C9F52}" type="sibTrans" cxnId="{6B1DDD23-68C5-4356-8CCD-FA38B7373B33}">
      <dgm:prSet/>
      <dgm:spPr/>
      <dgm:t>
        <a:bodyPr/>
        <a:lstStyle/>
        <a:p>
          <a:endParaRPr lang="en-US"/>
        </a:p>
      </dgm:t>
    </dgm:pt>
    <dgm:pt modelId="{0824B322-C6A7-4970-A25B-7F17BAB34884}">
      <dgm:prSet/>
      <dgm:spPr/>
      <dgm:t>
        <a:bodyPr/>
        <a:lstStyle/>
        <a:p>
          <a:r>
            <a:rPr lang="en-US"/>
            <a:t>Run the Trial Balance Report to ensure debits and credits are in balance. </a:t>
          </a:r>
        </a:p>
      </dgm:t>
    </dgm:pt>
    <dgm:pt modelId="{3983840D-A432-48BB-A98C-23DEA729E116}" type="parTrans" cxnId="{69E3FD8A-9625-47E9-8092-7A62C634E206}">
      <dgm:prSet/>
      <dgm:spPr/>
      <dgm:t>
        <a:bodyPr/>
        <a:lstStyle/>
        <a:p>
          <a:endParaRPr lang="en-US"/>
        </a:p>
      </dgm:t>
    </dgm:pt>
    <dgm:pt modelId="{71E049CA-C22D-4DB5-8DDB-F3437DB835F8}" type="sibTrans" cxnId="{69E3FD8A-9625-47E9-8092-7A62C634E206}">
      <dgm:prSet/>
      <dgm:spPr/>
      <dgm:t>
        <a:bodyPr/>
        <a:lstStyle/>
        <a:p>
          <a:endParaRPr lang="en-US"/>
        </a:p>
      </dgm:t>
    </dgm:pt>
    <dgm:pt modelId="{02D580BA-270C-441E-B964-CE7AAF7A63F3}">
      <dgm:prSet/>
      <dgm:spPr/>
      <dgm:t>
        <a:bodyPr/>
        <a:lstStyle/>
        <a:p>
          <a:r>
            <a:rPr lang="en-US"/>
            <a:t>Reconcile sub-ledgers to the GL. </a:t>
          </a:r>
        </a:p>
      </dgm:t>
    </dgm:pt>
    <dgm:pt modelId="{7BD4EE57-50AB-44F5-8E75-945C2B79155A}" type="parTrans" cxnId="{114EEDA2-A0A8-4D47-9386-9E38038210BD}">
      <dgm:prSet/>
      <dgm:spPr/>
      <dgm:t>
        <a:bodyPr/>
        <a:lstStyle/>
        <a:p>
          <a:endParaRPr lang="en-US"/>
        </a:p>
      </dgm:t>
    </dgm:pt>
    <dgm:pt modelId="{2484A1B0-98E0-45D3-8BE4-2833509B8D39}" type="sibTrans" cxnId="{114EEDA2-A0A8-4D47-9386-9E38038210BD}">
      <dgm:prSet/>
      <dgm:spPr/>
      <dgm:t>
        <a:bodyPr/>
        <a:lstStyle/>
        <a:p>
          <a:endParaRPr lang="en-US"/>
        </a:p>
      </dgm:t>
    </dgm:pt>
    <dgm:pt modelId="{2D67523D-FC63-4A3F-86E7-6A1C75B9D84E}">
      <dgm:prSet/>
      <dgm:spPr/>
      <dgm:t>
        <a:bodyPr/>
        <a:lstStyle/>
        <a:p>
          <a:r>
            <a:rPr lang="en-US"/>
            <a:t>Review accrual and adjustment reports. </a:t>
          </a:r>
        </a:p>
      </dgm:t>
    </dgm:pt>
    <dgm:pt modelId="{ACB38CAB-87D6-498A-88B9-76DA1C575501}" type="parTrans" cxnId="{EFABB637-C756-4DB3-8CA9-532F3BF973D8}">
      <dgm:prSet/>
      <dgm:spPr/>
      <dgm:t>
        <a:bodyPr/>
        <a:lstStyle/>
        <a:p>
          <a:endParaRPr lang="en-US"/>
        </a:p>
      </dgm:t>
    </dgm:pt>
    <dgm:pt modelId="{9AE31806-A9B9-4765-82E2-2A197B22B53D}" type="sibTrans" cxnId="{EFABB637-C756-4DB3-8CA9-532F3BF973D8}">
      <dgm:prSet/>
      <dgm:spPr/>
      <dgm:t>
        <a:bodyPr/>
        <a:lstStyle/>
        <a:p>
          <a:endParaRPr lang="en-US"/>
        </a:p>
      </dgm:t>
    </dgm:pt>
    <dgm:pt modelId="{7C703AC7-D93F-4381-90A3-9688D26B7425}">
      <dgm:prSet/>
      <dgm:spPr/>
      <dgm:t>
        <a:bodyPr/>
        <a:lstStyle/>
        <a:p>
          <a:r>
            <a:rPr lang="en-US"/>
            <a:t>Generate the Income Statement, Balance Sheet, and Cash Flow Statement. </a:t>
          </a:r>
        </a:p>
      </dgm:t>
    </dgm:pt>
    <dgm:pt modelId="{55004011-D449-44C1-B78A-CEB0E042AAC8}" type="parTrans" cxnId="{C250AF29-B11A-4A99-BFD5-FB0870FFA66B}">
      <dgm:prSet/>
      <dgm:spPr/>
      <dgm:t>
        <a:bodyPr/>
        <a:lstStyle/>
        <a:p>
          <a:endParaRPr lang="en-US"/>
        </a:p>
      </dgm:t>
    </dgm:pt>
    <dgm:pt modelId="{EF5657E2-56FC-4C7D-8FDB-A4DF74010FF6}" type="sibTrans" cxnId="{C250AF29-B11A-4A99-BFD5-FB0870FFA66B}">
      <dgm:prSet/>
      <dgm:spPr/>
      <dgm:t>
        <a:bodyPr/>
        <a:lstStyle/>
        <a:p>
          <a:endParaRPr lang="en-US"/>
        </a:p>
      </dgm:t>
    </dgm:pt>
    <dgm:pt modelId="{1A50CDF4-3666-41D4-80EC-BFF666056C82}">
      <dgm:prSet custT="1"/>
      <dgm:spPr/>
      <dgm:t>
        <a:bodyPr/>
        <a:lstStyle/>
        <a:p>
          <a:r>
            <a:rPr lang="en-US" sz="1800"/>
            <a:t>Step 4: Ensure Sub-ledgers are Closed </a:t>
          </a:r>
        </a:p>
      </dgm:t>
    </dgm:pt>
    <dgm:pt modelId="{82A455EA-D296-4210-87A2-E038596469DE}" type="parTrans" cxnId="{93035290-418F-4214-B520-88A58267DAD8}">
      <dgm:prSet/>
      <dgm:spPr/>
      <dgm:t>
        <a:bodyPr/>
        <a:lstStyle/>
        <a:p>
          <a:endParaRPr lang="en-US"/>
        </a:p>
      </dgm:t>
    </dgm:pt>
    <dgm:pt modelId="{0A47453F-F440-4D4F-BB98-BABB8C7C38D4}" type="sibTrans" cxnId="{93035290-418F-4214-B520-88A58267DAD8}">
      <dgm:prSet/>
      <dgm:spPr/>
      <dgm:t>
        <a:bodyPr/>
        <a:lstStyle/>
        <a:p>
          <a:endParaRPr lang="en-US"/>
        </a:p>
      </dgm:t>
    </dgm:pt>
    <dgm:pt modelId="{CD1BDD43-CC4E-4215-B522-A0C4DD78511E}">
      <dgm:prSet custT="1"/>
      <dgm:spPr/>
      <dgm:t>
        <a:bodyPr/>
        <a:lstStyle/>
        <a:p>
          <a:r>
            <a:rPr lang="en-US" sz="1200"/>
            <a:t>Close sub-ledgers after all reconciliations. </a:t>
          </a:r>
        </a:p>
      </dgm:t>
    </dgm:pt>
    <dgm:pt modelId="{F67899E7-4976-46D7-B6D1-85C9998997C7}" type="parTrans" cxnId="{F00B0DAD-5482-43D3-B11F-3FBA43EC6B16}">
      <dgm:prSet/>
      <dgm:spPr/>
      <dgm:t>
        <a:bodyPr/>
        <a:lstStyle/>
        <a:p>
          <a:endParaRPr lang="en-US"/>
        </a:p>
      </dgm:t>
    </dgm:pt>
    <dgm:pt modelId="{DEFB868D-A02E-4705-AC68-CBA5339DD11D}" type="sibTrans" cxnId="{F00B0DAD-5482-43D3-B11F-3FBA43EC6B16}">
      <dgm:prSet/>
      <dgm:spPr/>
      <dgm:t>
        <a:bodyPr/>
        <a:lstStyle/>
        <a:p>
          <a:endParaRPr lang="en-US"/>
        </a:p>
      </dgm:t>
    </dgm:pt>
    <dgm:pt modelId="{C49487FD-3CF9-4533-A385-F6B3F66AAB24}">
      <dgm:prSet custT="1"/>
      <dgm:spPr/>
      <dgm:t>
        <a:bodyPr/>
        <a:lstStyle/>
        <a:p>
          <a:r>
            <a:rPr lang="en-US" sz="1200"/>
            <a:t>Review reports to confirm the closure of sub-ledgers. </a:t>
          </a:r>
        </a:p>
      </dgm:t>
    </dgm:pt>
    <dgm:pt modelId="{D1E9351A-A7C9-4D05-99EF-1FC791AAD0F2}" type="parTrans" cxnId="{98816D32-D5BB-4F90-856B-753BEB50423E}">
      <dgm:prSet/>
      <dgm:spPr/>
      <dgm:t>
        <a:bodyPr/>
        <a:lstStyle/>
        <a:p>
          <a:endParaRPr lang="en-US"/>
        </a:p>
      </dgm:t>
    </dgm:pt>
    <dgm:pt modelId="{123D21F0-1FBB-429A-8957-CDDD9FB37757}" type="sibTrans" cxnId="{98816D32-D5BB-4F90-856B-753BEB50423E}">
      <dgm:prSet/>
      <dgm:spPr/>
      <dgm:t>
        <a:bodyPr/>
        <a:lstStyle/>
        <a:p>
          <a:endParaRPr lang="en-US"/>
        </a:p>
      </dgm:t>
    </dgm:pt>
    <dgm:pt modelId="{60239F82-E3E9-47B7-8948-4E24B48CA897}">
      <dgm:prSet custT="1"/>
      <dgm:spPr/>
      <dgm:t>
        <a:bodyPr/>
        <a:lstStyle/>
        <a:p>
          <a:r>
            <a:rPr lang="en-US" sz="1800"/>
            <a:t>Step 5: Perform the Final GL Close </a:t>
          </a:r>
        </a:p>
      </dgm:t>
    </dgm:pt>
    <dgm:pt modelId="{BBAA1D35-4C6E-4D22-BC5D-94015E4A93F0}" type="parTrans" cxnId="{52D9786D-C9DF-4D8D-BC27-97A1EEA327BA}">
      <dgm:prSet/>
      <dgm:spPr/>
      <dgm:t>
        <a:bodyPr/>
        <a:lstStyle/>
        <a:p>
          <a:endParaRPr lang="en-US"/>
        </a:p>
      </dgm:t>
    </dgm:pt>
    <dgm:pt modelId="{3ED934D6-2125-49AA-8C12-47E101E3FF68}" type="sibTrans" cxnId="{52D9786D-C9DF-4D8D-BC27-97A1EEA327BA}">
      <dgm:prSet/>
      <dgm:spPr/>
      <dgm:t>
        <a:bodyPr/>
        <a:lstStyle/>
        <a:p>
          <a:endParaRPr lang="en-US"/>
        </a:p>
      </dgm:t>
    </dgm:pt>
    <dgm:pt modelId="{6CFD7388-37A6-4871-9329-EEBBE12F2487}">
      <dgm:prSet custT="1"/>
      <dgm:spPr/>
      <dgm:t>
        <a:bodyPr/>
        <a:lstStyle/>
        <a:p>
          <a:r>
            <a:rPr lang="en-US" sz="1200"/>
            <a:t>Run the final close process of the GL. </a:t>
          </a:r>
        </a:p>
      </dgm:t>
    </dgm:pt>
    <dgm:pt modelId="{E19C2F23-3FEC-493A-A125-97DF7BF88E62}" type="parTrans" cxnId="{BF28950D-E7C7-45D9-8F6A-6B96B57EE869}">
      <dgm:prSet/>
      <dgm:spPr/>
      <dgm:t>
        <a:bodyPr/>
        <a:lstStyle/>
        <a:p>
          <a:endParaRPr lang="en-US"/>
        </a:p>
      </dgm:t>
    </dgm:pt>
    <dgm:pt modelId="{23806141-CBD9-4F40-B196-65C1ACC8BF7A}" type="sibTrans" cxnId="{BF28950D-E7C7-45D9-8F6A-6B96B57EE869}">
      <dgm:prSet/>
      <dgm:spPr/>
      <dgm:t>
        <a:bodyPr/>
        <a:lstStyle/>
        <a:p>
          <a:endParaRPr lang="en-US"/>
        </a:p>
      </dgm:t>
    </dgm:pt>
    <dgm:pt modelId="{71F8BBA6-C813-4CBC-B417-687B00C9837F}">
      <dgm:prSet custT="1"/>
      <dgm:spPr/>
      <dgm:t>
        <a:bodyPr/>
        <a:lstStyle/>
        <a:p>
          <a:r>
            <a:rPr lang="en-US" sz="1200"/>
            <a:t>Lock the accounting period to prevent further postings. </a:t>
          </a:r>
        </a:p>
      </dgm:t>
    </dgm:pt>
    <dgm:pt modelId="{1D68FE7F-C0D3-4E8C-84EC-ACE6CB95C245}" type="parTrans" cxnId="{C052D0D1-92D2-4C04-BC38-0AF9D154F930}">
      <dgm:prSet/>
      <dgm:spPr/>
      <dgm:t>
        <a:bodyPr/>
        <a:lstStyle/>
        <a:p>
          <a:endParaRPr lang="en-US"/>
        </a:p>
      </dgm:t>
    </dgm:pt>
    <dgm:pt modelId="{3FEF48B6-1425-43C4-AAB8-854D0B249882}" type="sibTrans" cxnId="{C052D0D1-92D2-4C04-BC38-0AF9D154F930}">
      <dgm:prSet/>
      <dgm:spPr/>
      <dgm:t>
        <a:bodyPr/>
        <a:lstStyle/>
        <a:p>
          <a:endParaRPr lang="en-US"/>
        </a:p>
      </dgm:t>
    </dgm:pt>
    <dgm:pt modelId="{9E5E4400-24F0-45C0-9F41-F0B484C8C8BA}" type="pres">
      <dgm:prSet presAssocID="{3AD84553-F3DD-4A17-833A-11903E19A1C4}" presName="Name0" presStyleCnt="0">
        <dgm:presLayoutVars>
          <dgm:dir/>
          <dgm:resizeHandles val="exact"/>
        </dgm:presLayoutVars>
      </dgm:prSet>
      <dgm:spPr/>
    </dgm:pt>
    <dgm:pt modelId="{AE53AC5E-70C4-4BF6-90F7-9F776A9E6CD9}" type="pres">
      <dgm:prSet presAssocID="{84CD44F1-B4B2-4372-9219-DC9D51F1A2F1}" presName="node" presStyleLbl="node1" presStyleIdx="0" presStyleCnt="6">
        <dgm:presLayoutVars>
          <dgm:bulletEnabled val="1"/>
        </dgm:presLayoutVars>
      </dgm:prSet>
      <dgm:spPr/>
    </dgm:pt>
    <dgm:pt modelId="{8CCEB09B-9876-4AA5-A08D-0A732A176FBF}" type="pres">
      <dgm:prSet presAssocID="{6DEF46C1-37CA-4589-B19A-2E48801DC082}" presName="sibTrans" presStyleLbl="sibTrans1D1" presStyleIdx="0" presStyleCnt="5"/>
      <dgm:spPr/>
    </dgm:pt>
    <dgm:pt modelId="{3C1F2887-553B-4BA3-894A-7A517D0ADE4F}" type="pres">
      <dgm:prSet presAssocID="{6DEF46C1-37CA-4589-B19A-2E48801DC082}" presName="connectorText" presStyleLbl="sibTrans1D1" presStyleIdx="0" presStyleCnt="5"/>
      <dgm:spPr/>
    </dgm:pt>
    <dgm:pt modelId="{BB3DBC1D-9AFE-4E52-B6CB-78D59AF350C0}" type="pres">
      <dgm:prSet presAssocID="{40365CBF-11FC-4406-8FD5-1161FED20836}" presName="node" presStyleLbl="node1" presStyleIdx="1" presStyleCnt="6">
        <dgm:presLayoutVars>
          <dgm:bulletEnabled val="1"/>
        </dgm:presLayoutVars>
      </dgm:prSet>
      <dgm:spPr/>
    </dgm:pt>
    <dgm:pt modelId="{7E71101E-6D1A-426C-8659-0F055D634F14}" type="pres">
      <dgm:prSet presAssocID="{8E27BA28-3C73-44F3-9551-475B51DFB41E}" presName="sibTrans" presStyleLbl="sibTrans1D1" presStyleIdx="1" presStyleCnt="5"/>
      <dgm:spPr/>
    </dgm:pt>
    <dgm:pt modelId="{F7F695DB-E86C-46E8-976E-307BBE62FD48}" type="pres">
      <dgm:prSet presAssocID="{8E27BA28-3C73-44F3-9551-475B51DFB41E}" presName="connectorText" presStyleLbl="sibTrans1D1" presStyleIdx="1" presStyleCnt="5"/>
      <dgm:spPr/>
    </dgm:pt>
    <dgm:pt modelId="{A1807FAC-6295-4D65-A06B-D63BECFA310B}" type="pres">
      <dgm:prSet presAssocID="{33063272-FF73-499F-8738-37F65964AEDD}" presName="node" presStyleLbl="node1" presStyleIdx="2" presStyleCnt="6">
        <dgm:presLayoutVars>
          <dgm:bulletEnabled val="1"/>
        </dgm:presLayoutVars>
      </dgm:prSet>
      <dgm:spPr/>
    </dgm:pt>
    <dgm:pt modelId="{A996087F-027C-4522-91A9-6DBAA771FAEA}" type="pres">
      <dgm:prSet presAssocID="{323C6AD5-6058-4C35-8F6E-24FB7ACAD12D}" presName="sibTrans" presStyleLbl="sibTrans1D1" presStyleIdx="2" presStyleCnt="5"/>
      <dgm:spPr/>
    </dgm:pt>
    <dgm:pt modelId="{B72176D1-C6FE-417D-A3EA-B8AFAB07C62D}" type="pres">
      <dgm:prSet presAssocID="{323C6AD5-6058-4C35-8F6E-24FB7ACAD12D}" presName="connectorText" presStyleLbl="sibTrans1D1" presStyleIdx="2" presStyleCnt="5"/>
      <dgm:spPr/>
    </dgm:pt>
    <dgm:pt modelId="{BF1B8B9C-9986-4D50-AEAC-31EF32690A50}" type="pres">
      <dgm:prSet presAssocID="{02F5C18C-125F-4915-B1D3-FB1FF874C61A}" presName="node" presStyleLbl="node1" presStyleIdx="3" presStyleCnt="6">
        <dgm:presLayoutVars>
          <dgm:bulletEnabled val="1"/>
        </dgm:presLayoutVars>
      </dgm:prSet>
      <dgm:spPr/>
    </dgm:pt>
    <dgm:pt modelId="{BB99C5BD-15E8-4075-9A40-FD29FC65CD51}" type="pres">
      <dgm:prSet presAssocID="{6D106617-DA81-43DE-95CC-38197C1C9F52}" presName="sibTrans" presStyleLbl="sibTrans1D1" presStyleIdx="3" presStyleCnt="5"/>
      <dgm:spPr/>
    </dgm:pt>
    <dgm:pt modelId="{32C68F11-FE63-46FF-BA46-E848652B0A2D}" type="pres">
      <dgm:prSet presAssocID="{6D106617-DA81-43DE-95CC-38197C1C9F52}" presName="connectorText" presStyleLbl="sibTrans1D1" presStyleIdx="3" presStyleCnt="5"/>
      <dgm:spPr/>
    </dgm:pt>
    <dgm:pt modelId="{1166117D-AE31-4557-B293-849EF9755F78}" type="pres">
      <dgm:prSet presAssocID="{1A50CDF4-3666-41D4-80EC-BFF666056C82}" presName="node" presStyleLbl="node1" presStyleIdx="4" presStyleCnt="6">
        <dgm:presLayoutVars>
          <dgm:bulletEnabled val="1"/>
        </dgm:presLayoutVars>
      </dgm:prSet>
      <dgm:spPr/>
    </dgm:pt>
    <dgm:pt modelId="{CF9EFBF5-FD37-45F2-A093-BA5B9ED0396D}" type="pres">
      <dgm:prSet presAssocID="{0A47453F-F440-4D4F-BB98-BABB8C7C38D4}" presName="sibTrans" presStyleLbl="sibTrans1D1" presStyleIdx="4" presStyleCnt="5"/>
      <dgm:spPr/>
    </dgm:pt>
    <dgm:pt modelId="{EF3F2CB9-5EBF-49F0-B06B-D79A5C60EC20}" type="pres">
      <dgm:prSet presAssocID="{0A47453F-F440-4D4F-BB98-BABB8C7C38D4}" presName="connectorText" presStyleLbl="sibTrans1D1" presStyleIdx="4" presStyleCnt="5"/>
      <dgm:spPr/>
    </dgm:pt>
    <dgm:pt modelId="{0FC73FF9-B69E-4126-B18A-059188CD30A9}" type="pres">
      <dgm:prSet presAssocID="{60239F82-E3E9-47B7-8948-4E24B48CA897}" presName="node" presStyleLbl="node1" presStyleIdx="5" presStyleCnt="6">
        <dgm:presLayoutVars>
          <dgm:bulletEnabled val="1"/>
        </dgm:presLayoutVars>
      </dgm:prSet>
      <dgm:spPr/>
    </dgm:pt>
  </dgm:ptLst>
  <dgm:cxnLst>
    <dgm:cxn modelId="{7B1D8E0D-2911-4C49-8378-17FA0282BF97}" type="presOf" srcId="{C49487FD-3CF9-4533-A385-F6B3F66AAB24}" destId="{1166117D-AE31-4557-B293-849EF9755F78}" srcOrd="0" destOrd="2" presId="urn:microsoft.com/office/officeart/2016/7/layout/RepeatingBendingProcessNew"/>
    <dgm:cxn modelId="{BF28950D-E7C7-45D9-8F6A-6B96B57EE869}" srcId="{60239F82-E3E9-47B7-8948-4E24B48CA897}" destId="{6CFD7388-37A6-4871-9329-EEBBE12F2487}" srcOrd="0" destOrd="0" parTransId="{E19C2F23-3FEC-493A-A125-97DF7BF88E62}" sibTransId="{23806141-CBD9-4F40-B196-65C1ACC8BF7A}"/>
    <dgm:cxn modelId="{C182F50E-C751-46B7-B797-D9E7648A96A1}" type="presOf" srcId="{6CFD7388-37A6-4871-9329-EEBBE12F2487}" destId="{0FC73FF9-B69E-4126-B18A-059188CD30A9}" srcOrd="0" destOrd="1" presId="urn:microsoft.com/office/officeart/2016/7/layout/RepeatingBendingProcessNew"/>
    <dgm:cxn modelId="{ADF4941A-C396-487C-92FE-5B43FD66851D}" type="presOf" srcId="{AF6DB92D-6453-422A-813B-0F8AC2CD1E0E}" destId="{A1807FAC-6295-4D65-A06B-D63BECFA310B}" srcOrd="0" destOrd="2" presId="urn:microsoft.com/office/officeart/2016/7/layout/RepeatingBendingProcessNew"/>
    <dgm:cxn modelId="{AB301D1F-AD55-4482-B972-D38B71B96594}" type="presOf" srcId="{8E27BA28-3C73-44F3-9551-475B51DFB41E}" destId="{7E71101E-6D1A-426C-8659-0F055D634F14}" srcOrd="0" destOrd="0" presId="urn:microsoft.com/office/officeart/2016/7/layout/RepeatingBendingProcessNew"/>
    <dgm:cxn modelId="{FD51B11F-70E3-4E22-8A80-A59585756374}" type="presOf" srcId="{1A50CDF4-3666-41D4-80EC-BFF666056C82}" destId="{1166117D-AE31-4557-B293-849EF9755F78}" srcOrd="0" destOrd="0" presId="urn:microsoft.com/office/officeart/2016/7/layout/RepeatingBendingProcessNew"/>
    <dgm:cxn modelId="{6B1DDD23-68C5-4356-8CCD-FA38B7373B33}" srcId="{3AD84553-F3DD-4A17-833A-11903E19A1C4}" destId="{02F5C18C-125F-4915-B1D3-FB1FF874C61A}" srcOrd="3" destOrd="0" parTransId="{43E3DD09-3554-434F-947A-38B192A521C8}" sibTransId="{6D106617-DA81-43DE-95CC-38197C1C9F52}"/>
    <dgm:cxn modelId="{C250AF29-B11A-4A99-BFD5-FB0870FFA66B}" srcId="{02F5C18C-125F-4915-B1D3-FB1FF874C61A}" destId="{7C703AC7-D93F-4381-90A3-9688D26B7425}" srcOrd="3" destOrd="0" parTransId="{55004011-D449-44C1-B78A-CEB0E042AAC8}" sibTransId="{EF5657E2-56FC-4C7D-8FDB-A4DF74010FF6}"/>
    <dgm:cxn modelId="{4A45C02F-7773-4EBE-9F53-2A8FD0250F97}" type="presOf" srcId="{3AD84553-F3DD-4A17-833A-11903E19A1C4}" destId="{9E5E4400-24F0-45C0-9F41-F0B484C8C8BA}" srcOrd="0" destOrd="0" presId="urn:microsoft.com/office/officeart/2016/7/layout/RepeatingBendingProcessNew"/>
    <dgm:cxn modelId="{98816D32-D5BB-4F90-856B-753BEB50423E}" srcId="{1A50CDF4-3666-41D4-80EC-BFF666056C82}" destId="{C49487FD-3CF9-4533-A385-F6B3F66AAB24}" srcOrd="1" destOrd="0" parTransId="{D1E9351A-A7C9-4D05-99EF-1FC791AAD0F2}" sibTransId="{123D21F0-1FBB-429A-8957-CDDD9FB37757}"/>
    <dgm:cxn modelId="{ECC64836-84BE-4C4B-8364-9097E9A3EEF1}" type="presOf" srcId="{7C703AC7-D93F-4381-90A3-9688D26B7425}" destId="{BF1B8B9C-9986-4D50-AEAC-31EF32690A50}" srcOrd="0" destOrd="4" presId="urn:microsoft.com/office/officeart/2016/7/layout/RepeatingBendingProcessNew"/>
    <dgm:cxn modelId="{EFABB637-C756-4DB3-8CA9-532F3BF973D8}" srcId="{02F5C18C-125F-4915-B1D3-FB1FF874C61A}" destId="{2D67523D-FC63-4A3F-86E7-6A1C75B9D84E}" srcOrd="2" destOrd="0" parTransId="{ACB38CAB-87D6-498A-88B9-76DA1C575501}" sibTransId="{9AE31806-A9B9-4765-82E2-2A197B22B53D}"/>
    <dgm:cxn modelId="{81986D41-0B3B-4C53-BBD2-34EACBCB2A1B}" type="presOf" srcId="{3AEDC8F8-374A-4F9C-AD04-46A07D8BFD63}" destId="{BB3DBC1D-9AFE-4E52-B6CB-78D59AF350C0}" srcOrd="0" destOrd="1" presId="urn:microsoft.com/office/officeart/2016/7/layout/RepeatingBendingProcessNew"/>
    <dgm:cxn modelId="{9503C242-C828-4D6E-ACC7-ACBB4A62573F}" type="presOf" srcId="{8E27BA28-3C73-44F3-9551-475B51DFB41E}" destId="{F7F695DB-E86C-46E8-976E-307BBE62FD48}" srcOrd="1" destOrd="0" presId="urn:microsoft.com/office/officeart/2016/7/layout/RepeatingBendingProcessNew"/>
    <dgm:cxn modelId="{5B98C044-808F-4216-8144-7037128F4222}" type="presOf" srcId="{6D106617-DA81-43DE-95CC-38197C1C9F52}" destId="{32C68F11-FE63-46FF-BA46-E848652B0A2D}" srcOrd="1" destOrd="0" presId="urn:microsoft.com/office/officeart/2016/7/layout/RepeatingBendingProcessNew"/>
    <dgm:cxn modelId="{A4750A46-D4E3-4B91-95DD-2031EB6760B0}" srcId="{3AD84553-F3DD-4A17-833A-11903E19A1C4}" destId="{84CD44F1-B4B2-4372-9219-DC9D51F1A2F1}" srcOrd="0" destOrd="0" parTransId="{DD5AE72D-1A34-4466-99F3-DE11E181322D}" sibTransId="{6DEF46C1-37CA-4589-B19A-2E48801DC082}"/>
    <dgm:cxn modelId="{1B286166-77C8-49DE-9B09-B8E1BF9BDAB1}" type="presOf" srcId="{6DEF46C1-37CA-4589-B19A-2E48801DC082}" destId="{3C1F2887-553B-4BA3-894A-7A517D0ADE4F}" srcOrd="1" destOrd="0" presId="urn:microsoft.com/office/officeart/2016/7/layout/RepeatingBendingProcessNew"/>
    <dgm:cxn modelId="{7575CE67-A90D-45E7-BA0A-D5DC13466CDB}" type="presOf" srcId="{71F8BBA6-C813-4CBC-B417-687B00C9837F}" destId="{0FC73FF9-B69E-4126-B18A-059188CD30A9}" srcOrd="0" destOrd="2" presId="urn:microsoft.com/office/officeart/2016/7/layout/RepeatingBendingProcessNew"/>
    <dgm:cxn modelId="{A7225D68-CA75-4104-A8A2-59861A355DEE}" srcId="{33063272-FF73-499F-8738-37F65964AEDD}" destId="{AF6DB92D-6453-422A-813B-0F8AC2CD1E0E}" srcOrd="1" destOrd="0" parTransId="{19BB0D1D-71CA-4A23-96D7-0E82A15B1308}" sibTransId="{3A96BB1B-805B-4407-A50E-B0355FFD0A81}"/>
    <dgm:cxn modelId="{E962E44A-CC2E-442C-B213-3C933355FC91}" srcId="{3AD84553-F3DD-4A17-833A-11903E19A1C4}" destId="{33063272-FF73-499F-8738-37F65964AEDD}" srcOrd="2" destOrd="0" parTransId="{71DFD383-F506-48AB-AB40-3B066F61C2EC}" sibTransId="{323C6AD5-6058-4C35-8F6E-24FB7ACAD12D}"/>
    <dgm:cxn modelId="{78CAF76B-196D-4BE8-A01B-ADA08ED775CE}" type="presOf" srcId="{CD1BDD43-CC4E-4215-B522-A0C4DD78511E}" destId="{1166117D-AE31-4557-B293-849EF9755F78}" srcOrd="0" destOrd="1" presId="urn:microsoft.com/office/officeart/2016/7/layout/RepeatingBendingProcessNew"/>
    <dgm:cxn modelId="{51BE796C-7C62-47DC-A70E-8F44BD60F254}" type="presOf" srcId="{323C6AD5-6058-4C35-8F6E-24FB7ACAD12D}" destId="{B72176D1-C6FE-417D-A3EA-B8AFAB07C62D}" srcOrd="1" destOrd="0" presId="urn:microsoft.com/office/officeart/2016/7/layout/RepeatingBendingProcessNew"/>
    <dgm:cxn modelId="{52D9786D-C9DF-4D8D-BC27-97A1EEA327BA}" srcId="{3AD84553-F3DD-4A17-833A-11903E19A1C4}" destId="{60239F82-E3E9-47B7-8948-4E24B48CA897}" srcOrd="5" destOrd="0" parTransId="{BBAA1D35-4C6E-4D22-BC5D-94015E4A93F0}" sibTransId="{3ED934D6-2125-49AA-8C12-47E101E3FF68}"/>
    <dgm:cxn modelId="{DEB3244E-3F54-441D-B325-315C136CF2CB}" type="presOf" srcId="{6DEF46C1-37CA-4589-B19A-2E48801DC082}" destId="{8CCEB09B-9876-4AA5-A08D-0A732A176FBF}" srcOrd="0" destOrd="0" presId="urn:microsoft.com/office/officeart/2016/7/layout/RepeatingBendingProcessNew"/>
    <dgm:cxn modelId="{A6E4CF74-6667-4856-A6B0-86A93E322613}" srcId="{33063272-FF73-499F-8738-37F65964AEDD}" destId="{B7B5BC68-DFF9-47D5-BBC0-BE55FEC6A481}" srcOrd="2" destOrd="0" parTransId="{DAD4F833-2D4C-4412-BE89-0B974FC1DEFD}" sibTransId="{1997EBE0-BD73-4AF9-9ECC-BDEF2CCD8563}"/>
    <dgm:cxn modelId="{6DF0F856-BA34-4F3E-B28A-DAC369F0F944}" type="presOf" srcId="{33063272-FF73-499F-8738-37F65964AEDD}" destId="{A1807FAC-6295-4D65-A06B-D63BECFA310B}" srcOrd="0" destOrd="0" presId="urn:microsoft.com/office/officeart/2016/7/layout/RepeatingBendingProcessNew"/>
    <dgm:cxn modelId="{B2646580-F21C-442E-A9FF-E9F53E5AA2A7}" type="presOf" srcId="{40365CBF-11FC-4406-8FD5-1161FED20836}" destId="{BB3DBC1D-9AFE-4E52-B6CB-78D59AF350C0}" srcOrd="0" destOrd="0" presId="urn:microsoft.com/office/officeart/2016/7/layout/RepeatingBendingProcessNew"/>
    <dgm:cxn modelId="{85EBE783-21D4-498E-AEE9-CC78FAB61ECD}" type="presOf" srcId="{7650B5FA-46E5-40A0-9B1E-AEA1C66E3C19}" destId="{BB3DBC1D-9AFE-4E52-B6CB-78D59AF350C0}" srcOrd="0" destOrd="2" presId="urn:microsoft.com/office/officeart/2016/7/layout/RepeatingBendingProcessNew"/>
    <dgm:cxn modelId="{2D9A2786-E8E2-4337-B1EE-592C5D39DAB8}" type="presOf" srcId="{02D580BA-270C-441E-B964-CE7AAF7A63F3}" destId="{BF1B8B9C-9986-4D50-AEAC-31EF32690A50}" srcOrd="0" destOrd="2" presId="urn:microsoft.com/office/officeart/2016/7/layout/RepeatingBendingProcessNew"/>
    <dgm:cxn modelId="{69E3FD8A-9625-47E9-8092-7A62C634E206}" srcId="{02F5C18C-125F-4915-B1D3-FB1FF874C61A}" destId="{0824B322-C6A7-4970-A25B-7F17BAB34884}" srcOrd="0" destOrd="0" parTransId="{3983840D-A432-48BB-A98C-23DEA729E116}" sibTransId="{71E049CA-C22D-4DB5-8DDB-F3437DB835F8}"/>
    <dgm:cxn modelId="{93035290-418F-4214-B520-88A58267DAD8}" srcId="{3AD84553-F3DD-4A17-833A-11903E19A1C4}" destId="{1A50CDF4-3666-41D4-80EC-BFF666056C82}" srcOrd="4" destOrd="0" parTransId="{82A455EA-D296-4210-87A2-E038596469DE}" sibTransId="{0A47453F-F440-4D4F-BB98-BABB8C7C38D4}"/>
    <dgm:cxn modelId="{5CB39493-C428-4FDC-A8A5-992FA26831C7}" type="presOf" srcId="{50B537D2-F547-4D99-A5BB-782FB40D960D}" destId="{A1807FAC-6295-4D65-A06B-D63BECFA310B}" srcOrd="0" destOrd="1" presId="urn:microsoft.com/office/officeart/2016/7/layout/RepeatingBendingProcessNew"/>
    <dgm:cxn modelId="{F0F4E594-BF2C-4E8F-AC4D-B0C9B949CBB0}" type="presOf" srcId="{60239F82-E3E9-47B7-8948-4E24B48CA897}" destId="{0FC73FF9-B69E-4126-B18A-059188CD30A9}" srcOrd="0" destOrd="0" presId="urn:microsoft.com/office/officeart/2016/7/layout/RepeatingBendingProcessNew"/>
    <dgm:cxn modelId="{1E333A9A-222C-488D-8FE9-AC7EE305B891}" srcId="{40365CBF-11FC-4406-8FD5-1161FED20836}" destId="{7650B5FA-46E5-40A0-9B1E-AEA1C66E3C19}" srcOrd="1" destOrd="0" parTransId="{6E806EA8-12EC-4E9D-8E88-67AF6974036E}" sibTransId="{3FD2DE6F-96A9-4E45-8776-C4A67434AF8D}"/>
    <dgm:cxn modelId="{28698FA1-ACCE-4AEF-8194-7197AF47A1C3}" type="presOf" srcId="{02F5C18C-125F-4915-B1D3-FB1FF874C61A}" destId="{BF1B8B9C-9986-4D50-AEAC-31EF32690A50}" srcOrd="0" destOrd="0" presId="urn:microsoft.com/office/officeart/2016/7/layout/RepeatingBendingProcessNew"/>
    <dgm:cxn modelId="{114EEDA2-A0A8-4D47-9386-9E38038210BD}" srcId="{02F5C18C-125F-4915-B1D3-FB1FF874C61A}" destId="{02D580BA-270C-441E-B964-CE7AAF7A63F3}" srcOrd="1" destOrd="0" parTransId="{7BD4EE57-50AB-44F5-8E75-945C2B79155A}" sibTransId="{2484A1B0-98E0-45D3-8BE4-2833509B8D39}"/>
    <dgm:cxn modelId="{F00B0DAD-5482-43D3-B11F-3FBA43EC6B16}" srcId="{1A50CDF4-3666-41D4-80EC-BFF666056C82}" destId="{CD1BDD43-CC4E-4215-B522-A0C4DD78511E}" srcOrd="0" destOrd="0" parTransId="{F67899E7-4976-46D7-B6D1-85C9998997C7}" sibTransId="{DEFB868D-A02E-4705-AC68-CBA5339DD11D}"/>
    <dgm:cxn modelId="{E5E010AF-76DF-4982-8745-2B1A14C27BA4}" type="presOf" srcId="{323C6AD5-6058-4C35-8F6E-24FB7ACAD12D}" destId="{A996087F-027C-4522-91A9-6DBAA771FAEA}" srcOrd="0" destOrd="0" presId="urn:microsoft.com/office/officeart/2016/7/layout/RepeatingBendingProcessNew"/>
    <dgm:cxn modelId="{5C9826BD-04D2-449E-A2EB-85480CAC9C87}" type="presOf" srcId="{6D106617-DA81-43DE-95CC-38197C1C9F52}" destId="{BB99C5BD-15E8-4075-9A40-FD29FC65CD51}" srcOrd="0" destOrd="0" presId="urn:microsoft.com/office/officeart/2016/7/layout/RepeatingBendingProcessNew"/>
    <dgm:cxn modelId="{3D7DC3BD-FDF7-4660-810B-F30FDC7613C2}" type="presOf" srcId="{84CD44F1-B4B2-4372-9219-DC9D51F1A2F1}" destId="{AE53AC5E-70C4-4BF6-90F7-9F776A9E6CD9}" srcOrd="0" destOrd="0" presId="urn:microsoft.com/office/officeart/2016/7/layout/RepeatingBendingProcessNew"/>
    <dgm:cxn modelId="{3159B3CB-C6D7-47F8-9756-4B903782793B}" type="presOf" srcId="{2D67523D-FC63-4A3F-86E7-6A1C75B9D84E}" destId="{BF1B8B9C-9986-4D50-AEAC-31EF32690A50}" srcOrd="0" destOrd="3" presId="urn:microsoft.com/office/officeart/2016/7/layout/RepeatingBendingProcessNew"/>
    <dgm:cxn modelId="{78AD46CD-105B-4CA3-AF2B-D13A85DB9E48}" type="presOf" srcId="{B7B5BC68-DFF9-47D5-BBC0-BE55FEC6A481}" destId="{A1807FAC-6295-4D65-A06B-D63BECFA310B}" srcOrd="0" destOrd="3" presId="urn:microsoft.com/office/officeart/2016/7/layout/RepeatingBendingProcessNew"/>
    <dgm:cxn modelId="{C052D0D1-92D2-4C04-BC38-0AF9D154F930}" srcId="{60239F82-E3E9-47B7-8948-4E24B48CA897}" destId="{71F8BBA6-C813-4CBC-B417-687B00C9837F}" srcOrd="1" destOrd="0" parTransId="{1D68FE7F-C0D3-4E8C-84EC-ACE6CB95C245}" sibTransId="{3FEF48B6-1425-43C4-AAB8-854D0B249882}"/>
    <dgm:cxn modelId="{D91527D3-8086-4F35-AC38-D0045F7BD75F}" type="presOf" srcId="{0824B322-C6A7-4970-A25B-7F17BAB34884}" destId="{BF1B8B9C-9986-4D50-AEAC-31EF32690A50}" srcOrd="0" destOrd="1" presId="urn:microsoft.com/office/officeart/2016/7/layout/RepeatingBendingProcessNew"/>
    <dgm:cxn modelId="{F4C9B9D7-915E-4A17-97E9-B0E317D03F1D}" type="presOf" srcId="{0A47453F-F440-4D4F-BB98-BABB8C7C38D4}" destId="{CF9EFBF5-FD37-45F2-A093-BA5B9ED0396D}" srcOrd="0" destOrd="0" presId="urn:microsoft.com/office/officeart/2016/7/layout/RepeatingBendingProcessNew"/>
    <dgm:cxn modelId="{3166B0DA-1D36-4B43-84D5-2023BAD0441E}" type="presOf" srcId="{0A47453F-F440-4D4F-BB98-BABB8C7C38D4}" destId="{EF3F2CB9-5EBF-49F0-B06B-D79A5C60EC20}" srcOrd="1" destOrd="0" presId="urn:microsoft.com/office/officeart/2016/7/layout/RepeatingBendingProcessNew"/>
    <dgm:cxn modelId="{4F8696EA-331C-4E76-BF5F-C6B1544ACE43}" srcId="{40365CBF-11FC-4406-8FD5-1161FED20836}" destId="{3AEDC8F8-374A-4F9C-AD04-46A07D8BFD63}" srcOrd="0" destOrd="0" parTransId="{2694D4C3-BAA9-4A94-AB9C-E102422E0DC1}" sibTransId="{A63A12A8-E00B-4E6B-AD04-2764AD1262E1}"/>
    <dgm:cxn modelId="{2ABD24F0-A75C-4C95-AB49-9B51A11C9FA8}" srcId="{33063272-FF73-499F-8738-37F65964AEDD}" destId="{50B537D2-F547-4D99-A5BB-782FB40D960D}" srcOrd="0" destOrd="0" parTransId="{8FCD6AAC-EE8B-48DA-B25F-9AFAE5304A1B}" sibTransId="{CF441BAA-DF21-476A-8789-7A1D7F722BBA}"/>
    <dgm:cxn modelId="{589D3AFC-83CC-4DFD-B7AE-319DE048AA79}" srcId="{3AD84553-F3DD-4A17-833A-11903E19A1C4}" destId="{40365CBF-11FC-4406-8FD5-1161FED20836}" srcOrd="1" destOrd="0" parTransId="{4BF4C209-9A6C-4D88-977C-DD59C26B0D2B}" sibTransId="{8E27BA28-3C73-44F3-9551-475B51DFB41E}"/>
    <dgm:cxn modelId="{0D95B70E-A55D-4C0B-8C06-CFCE7D895D03}" type="presParOf" srcId="{9E5E4400-24F0-45C0-9F41-F0B484C8C8BA}" destId="{AE53AC5E-70C4-4BF6-90F7-9F776A9E6CD9}" srcOrd="0" destOrd="0" presId="urn:microsoft.com/office/officeart/2016/7/layout/RepeatingBendingProcessNew"/>
    <dgm:cxn modelId="{E054E136-7C57-42A7-A063-E848B119E4D7}" type="presParOf" srcId="{9E5E4400-24F0-45C0-9F41-F0B484C8C8BA}" destId="{8CCEB09B-9876-4AA5-A08D-0A732A176FBF}" srcOrd="1" destOrd="0" presId="urn:microsoft.com/office/officeart/2016/7/layout/RepeatingBendingProcessNew"/>
    <dgm:cxn modelId="{FC62A813-8CD2-415F-A95B-634257A27224}" type="presParOf" srcId="{8CCEB09B-9876-4AA5-A08D-0A732A176FBF}" destId="{3C1F2887-553B-4BA3-894A-7A517D0ADE4F}" srcOrd="0" destOrd="0" presId="urn:microsoft.com/office/officeart/2016/7/layout/RepeatingBendingProcessNew"/>
    <dgm:cxn modelId="{395F4F62-6AF6-4BA2-8EE3-AAD219A4F21C}" type="presParOf" srcId="{9E5E4400-24F0-45C0-9F41-F0B484C8C8BA}" destId="{BB3DBC1D-9AFE-4E52-B6CB-78D59AF350C0}" srcOrd="2" destOrd="0" presId="urn:microsoft.com/office/officeart/2016/7/layout/RepeatingBendingProcessNew"/>
    <dgm:cxn modelId="{A3A33824-7F03-424F-9811-6D65ECD496B6}" type="presParOf" srcId="{9E5E4400-24F0-45C0-9F41-F0B484C8C8BA}" destId="{7E71101E-6D1A-426C-8659-0F055D634F14}" srcOrd="3" destOrd="0" presId="urn:microsoft.com/office/officeart/2016/7/layout/RepeatingBendingProcessNew"/>
    <dgm:cxn modelId="{2B98768F-0643-48EF-8634-47F1B88B42D1}" type="presParOf" srcId="{7E71101E-6D1A-426C-8659-0F055D634F14}" destId="{F7F695DB-E86C-46E8-976E-307BBE62FD48}" srcOrd="0" destOrd="0" presId="urn:microsoft.com/office/officeart/2016/7/layout/RepeatingBendingProcessNew"/>
    <dgm:cxn modelId="{48B37C28-7CB8-47B5-ADBD-1277414DD266}" type="presParOf" srcId="{9E5E4400-24F0-45C0-9F41-F0B484C8C8BA}" destId="{A1807FAC-6295-4D65-A06B-D63BECFA310B}" srcOrd="4" destOrd="0" presId="urn:microsoft.com/office/officeart/2016/7/layout/RepeatingBendingProcessNew"/>
    <dgm:cxn modelId="{9BB98B36-FE59-479F-8C9C-7FBA84D43EEB}" type="presParOf" srcId="{9E5E4400-24F0-45C0-9F41-F0B484C8C8BA}" destId="{A996087F-027C-4522-91A9-6DBAA771FAEA}" srcOrd="5" destOrd="0" presId="urn:microsoft.com/office/officeart/2016/7/layout/RepeatingBendingProcessNew"/>
    <dgm:cxn modelId="{252B6AA7-74D7-4786-994B-5CEC4C85D9FF}" type="presParOf" srcId="{A996087F-027C-4522-91A9-6DBAA771FAEA}" destId="{B72176D1-C6FE-417D-A3EA-B8AFAB07C62D}" srcOrd="0" destOrd="0" presId="urn:microsoft.com/office/officeart/2016/7/layout/RepeatingBendingProcessNew"/>
    <dgm:cxn modelId="{413EC1B7-FD9A-445C-9F91-63AC3DB7FA36}" type="presParOf" srcId="{9E5E4400-24F0-45C0-9F41-F0B484C8C8BA}" destId="{BF1B8B9C-9986-4D50-AEAC-31EF32690A50}" srcOrd="6" destOrd="0" presId="urn:microsoft.com/office/officeart/2016/7/layout/RepeatingBendingProcessNew"/>
    <dgm:cxn modelId="{4781F3ED-73C4-4D6A-85D2-23AED45BA3D1}" type="presParOf" srcId="{9E5E4400-24F0-45C0-9F41-F0B484C8C8BA}" destId="{BB99C5BD-15E8-4075-9A40-FD29FC65CD51}" srcOrd="7" destOrd="0" presId="urn:microsoft.com/office/officeart/2016/7/layout/RepeatingBendingProcessNew"/>
    <dgm:cxn modelId="{21A1896B-F7C2-4012-9FA6-F2E2E47254F5}" type="presParOf" srcId="{BB99C5BD-15E8-4075-9A40-FD29FC65CD51}" destId="{32C68F11-FE63-46FF-BA46-E848652B0A2D}" srcOrd="0" destOrd="0" presId="urn:microsoft.com/office/officeart/2016/7/layout/RepeatingBendingProcessNew"/>
    <dgm:cxn modelId="{21679B3A-7452-417C-AE01-7B6189E98A98}" type="presParOf" srcId="{9E5E4400-24F0-45C0-9F41-F0B484C8C8BA}" destId="{1166117D-AE31-4557-B293-849EF9755F78}" srcOrd="8" destOrd="0" presId="urn:microsoft.com/office/officeart/2016/7/layout/RepeatingBendingProcessNew"/>
    <dgm:cxn modelId="{B41FE2BB-62BB-47DD-81C8-9723D1303FE0}" type="presParOf" srcId="{9E5E4400-24F0-45C0-9F41-F0B484C8C8BA}" destId="{CF9EFBF5-FD37-45F2-A093-BA5B9ED0396D}" srcOrd="9" destOrd="0" presId="urn:microsoft.com/office/officeart/2016/7/layout/RepeatingBendingProcessNew"/>
    <dgm:cxn modelId="{C9F38752-7E6A-4837-A81F-F68C78B3C891}" type="presParOf" srcId="{CF9EFBF5-FD37-45F2-A093-BA5B9ED0396D}" destId="{EF3F2CB9-5EBF-49F0-B06B-D79A5C60EC20}" srcOrd="0" destOrd="0" presId="urn:microsoft.com/office/officeart/2016/7/layout/RepeatingBendingProcessNew"/>
    <dgm:cxn modelId="{518AB27D-AFDD-4B24-9A6F-DE5CB143AECC}" type="presParOf" srcId="{9E5E4400-24F0-45C0-9F41-F0B484C8C8BA}" destId="{0FC73FF9-B69E-4126-B18A-059188CD30A9}"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0816D-ACBA-45D1-8E34-001515788B87}">
      <dsp:nvSpPr>
        <dsp:cNvPr id="0" name=""/>
        <dsp:cNvSpPr/>
      </dsp:nvSpPr>
      <dsp:spPr>
        <a:xfrm>
          <a:off x="92933" y="733397"/>
          <a:ext cx="1083484" cy="108348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A66ED-BDFF-4335-90B3-1DAD0A6B8077}">
      <dsp:nvSpPr>
        <dsp:cNvPr id="0" name=""/>
        <dsp:cNvSpPr/>
      </dsp:nvSpPr>
      <dsp:spPr>
        <a:xfrm>
          <a:off x="320465" y="960929"/>
          <a:ext cx="628420" cy="628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167391-BA4E-40F6-A74D-3076E2CC9677}">
      <dsp:nvSpPr>
        <dsp:cNvPr id="0" name=""/>
        <dsp:cNvSpPr/>
      </dsp:nvSpPr>
      <dsp:spPr>
        <a:xfrm>
          <a:off x="1521399" y="718413"/>
          <a:ext cx="3152874" cy="108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The main objective of “General Ledger Operations and Financial Reports in Oracle Enterprise Resource Planning (ERP) project is to streamline and enhance financial management processes Within the organization. </a:t>
          </a:r>
        </a:p>
      </dsp:txBody>
      <dsp:txXfrm>
        <a:off x="1521399" y="718413"/>
        <a:ext cx="3152874" cy="1083484"/>
      </dsp:txXfrm>
    </dsp:sp>
    <dsp:sp modelId="{F0D29159-A883-498F-A674-2B88849CF101}">
      <dsp:nvSpPr>
        <dsp:cNvPr id="0" name=""/>
        <dsp:cNvSpPr/>
      </dsp:nvSpPr>
      <dsp:spPr>
        <a:xfrm>
          <a:off x="5201671" y="718413"/>
          <a:ext cx="1083484" cy="108348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E6DFC-BE3B-4241-9C5E-C34C865E787F}">
      <dsp:nvSpPr>
        <dsp:cNvPr id="0" name=""/>
        <dsp:cNvSpPr/>
      </dsp:nvSpPr>
      <dsp:spPr>
        <a:xfrm>
          <a:off x="5384232" y="960929"/>
          <a:ext cx="628420" cy="628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8167DE-F1EB-42E1-B04D-C3EEE9BF05B1}">
      <dsp:nvSpPr>
        <dsp:cNvPr id="0" name=""/>
        <dsp:cNvSpPr/>
      </dsp:nvSpPr>
      <dsp:spPr>
        <a:xfrm>
          <a:off x="6337452" y="733397"/>
          <a:ext cx="2553927" cy="108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This includes implementing a general ledger system that facilitates</a:t>
          </a:r>
        </a:p>
      </dsp:txBody>
      <dsp:txXfrm>
        <a:off x="6337452" y="733397"/>
        <a:ext cx="2553927" cy="1083484"/>
      </dsp:txXfrm>
    </dsp:sp>
    <dsp:sp modelId="{A25D126D-4975-4C74-B31B-A0D26A318411}">
      <dsp:nvSpPr>
        <dsp:cNvPr id="0" name=""/>
        <dsp:cNvSpPr/>
      </dsp:nvSpPr>
      <dsp:spPr>
        <a:xfrm>
          <a:off x="119922" y="2550452"/>
          <a:ext cx="1083484" cy="108348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60C93-BBB1-40A0-A26C-380D6230776E}">
      <dsp:nvSpPr>
        <dsp:cNvPr id="0" name=""/>
        <dsp:cNvSpPr/>
      </dsp:nvSpPr>
      <dsp:spPr>
        <a:xfrm>
          <a:off x="365434" y="2728714"/>
          <a:ext cx="628420" cy="628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DC16B6-4D82-44A8-96CC-AE87DE7DA3F0}">
      <dsp:nvSpPr>
        <dsp:cNvPr id="0" name=""/>
        <dsp:cNvSpPr/>
      </dsp:nvSpPr>
      <dsp:spPr>
        <a:xfrm>
          <a:off x="1406204" y="2557668"/>
          <a:ext cx="3810536" cy="108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To comply with recognized rules and principles, accounting means such as International Financial Reporting Standards (IFRS) or Generally Accepted Accounting Principles (GAAP). This compliance aims to ensure the accuracy, reliability and reliability of financial statements, facilitating economic decision-making and enhancing investor and user confidence in financial statements.</a:t>
          </a:r>
        </a:p>
      </dsp:txBody>
      <dsp:txXfrm>
        <a:off x="1406204" y="2557668"/>
        <a:ext cx="3810536" cy="1083484"/>
      </dsp:txXfrm>
    </dsp:sp>
    <dsp:sp modelId="{06D6CA6B-93A8-43C0-BC5E-AFAD13BF4B0A}">
      <dsp:nvSpPr>
        <dsp:cNvPr id="0" name=""/>
        <dsp:cNvSpPr/>
      </dsp:nvSpPr>
      <dsp:spPr>
        <a:xfrm>
          <a:off x="5245687" y="2576131"/>
          <a:ext cx="1083484" cy="108348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E24BA-B64B-4E46-952B-4433353CCA8E}">
      <dsp:nvSpPr>
        <dsp:cNvPr id="0" name=""/>
        <dsp:cNvSpPr/>
      </dsp:nvSpPr>
      <dsp:spPr>
        <a:xfrm>
          <a:off x="5458231" y="2788678"/>
          <a:ext cx="628420" cy="628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791F1A-9A9A-4333-9AAB-070768D7FB2D}">
      <dsp:nvSpPr>
        <dsp:cNvPr id="0" name=""/>
        <dsp:cNvSpPr/>
      </dsp:nvSpPr>
      <dsp:spPr>
        <a:xfrm>
          <a:off x="6444419" y="2561146"/>
          <a:ext cx="2553927" cy="108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All this aims to manage money in an organized and transparent manner.</a:t>
          </a:r>
        </a:p>
      </dsp:txBody>
      <dsp:txXfrm>
        <a:off x="6444419" y="2561146"/>
        <a:ext cx="2553927" cy="1083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9F0FA-B0DF-40D6-8C8F-2EAEBDDB42DA}">
      <dsp:nvSpPr>
        <dsp:cNvPr id="0" name=""/>
        <dsp:cNvSpPr/>
      </dsp:nvSpPr>
      <dsp:spPr>
        <a:xfrm>
          <a:off x="434963" y="565678"/>
          <a:ext cx="707167" cy="707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8B8AA6-A4E6-432F-8AAD-5B69C496A8CB}">
      <dsp:nvSpPr>
        <dsp:cNvPr id="0" name=""/>
        <dsp:cNvSpPr/>
      </dsp:nvSpPr>
      <dsp:spPr>
        <a:xfrm>
          <a:off x="2805" y="1613943"/>
          <a:ext cx="1571484" cy="109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Improve operational efficiency: Helps reduce the time and effort required to manage financial records and prepare reports. </a:t>
          </a:r>
        </a:p>
      </dsp:txBody>
      <dsp:txXfrm>
        <a:off x="2805" y="1613943"/>
        <a:ext cx="1571484" cy="1090217"/>
      </dsp:txXfrm>
    </dsp:sp>
    <dsp:sp modelId="{EC869372-F5DE-4B1D-84CB-C2554AADE5D0}">
      <dsp:nvSpPr>
        <dsp:cNvPr id="0" name=""/>
        <dsp:cNvSpPr/>
      </dsp:nvSpPr>
      <dsp:spPr>
        <a:xfrm>
          <a:off x="2281457" y="565678"/>
          <a:ext cx="707167" cy="707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A595E1-5390-4561-9871-8F90C2AA0475}">
      <dsp:nvSpPr>
        <dsp:cNvPr id="0" name=""/>
        <dsp:cNvSpPr/>
      </dsp:nvSpPr>
      <dsp:spPr>
        <a:xfrm>
          <a:off x="1849299" y="1613943"/>
          <a:ext cx="1571484" cy="109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Increased accuracy: Ensures that errors in financial statements are reduced, which enhances confidence in the information used in decision-making. </a:t>
          </a:r>
        </a:p>
      </dsp:txBody>
      <dsp:txXfrm>
        <a:off x="1849299" y="1613943"/>
        <a:ext cx="1571484" cy="1090217"/>
      </dsp:txXfrm>
    </dsp:sp>
    <dsp:sp modelId="{3A8EEF6C-79D5-4990-9503-F5984909E06E}">
      <dsp:nvSpPr>
        <dsp:cNvPr id="0" name=""/>
        <dsp:cNvSpPr/>
      </dsp:nvSpPr>
      <dsp:spPr>
        <a:xfrm>
          <a:off x="4127951" y="565678"/>
          <a:ext cx="707167" cy="707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DF55F9-6F2C-4867-B90A-D338EBF04579}">
      <dsp:nvSpPr>
        <dsp:cNvPr id="0" name=""/>
        <dsp:cNvSpPr/>
      </dsp:nvSpPr>
      <dsp:spPr>
        <a:xfrm>
          <a:off x="3695793" y="1613943"/>
          <a:ext cx="1571484" cy="109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Decision support: Provides accurate and timely financial information, which helps management make better strategic decisions. </a:t>
          </a:r>
        </a:p>
      </dsp:txBody>
      <dsp:txXfrm>
        <a:off x="3695793" y="1613943"/>
        <a:ext cx="1571484" cy="1090217"/>
      </dsp:txXfrm>
    </dsp:sp>
    <dsp:sp modelId="{13619154-0E61-4F6D-983D-1220CA3DCD5E}">
      <dsp:nvSpPr>
        <dsp:cNvPr id="0" name=""/>
        <dsp:cNvSpPr/>
      </dsp:nvSpPr>
      <dsp:spPr>
        <a:xfrm>
          <a:off x="434963" y="3097032"/>
          <a:ext cx="707167" cy="707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683EFA-1F2C-4D1E-8D50-05C904677438}">
      <dsp:nvSpPr>
        <dsp:cNvPr id="0" name=""/>
        <dsp:cNvSpPr/>
      </dsp:nvSpPr>
      <dsp:spPr>
        <a:xfrm>
          <a:off x="2805" y="4145297"/>
          <a:ext cx="1571484" cy="109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Enhancing transparency: Enables stakeholders to obtain clear and detailed financial reports, which facilitates audits and audits. </a:t>
          </a:r>
        </a:p>
      </dsp:txBody>
      <dsp:txXfrm>
        <a:off x="2805" y="4145297"/>
        <a:ext cx="1571484" cy="1090217"/>
      </dsp:txXfrm>
    </dsp:sp>
    <dsp:sp modelId="{73FF2598-44E8-483B-B79E-74348B7A17ED}">
      <dsp:nvSpPr>
        <dsp:cNvPr id="0" name=""/>
        <dsp:cNvSpPr/>
      </dsp:nvSpPr>
      <dsp:spPr>
        <a:xfrm>
          <a:off x="2281457" y="3097032"/>
          <a:ext cx="707167" cy="707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6B3FE6-B165-47E8-A5B6-AA2256D49984}">
      <dsp:nvSpPr>
        <dsp:cNvPr id="0" name=""/>
        <dsp:cNvSpPr/>
      </dsp:nvSpPr>
      <dsp:spPr>
        <a:xfrm>
          <a:off x="1849299" y="4145297"/>
          <a:ext cx="1571484" cy="109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Compliance with standards: Ensures that the organization adheres to accounting standards and laws, which reduces legal risks.</a:t>
          </a:r>
        </a:p>
      </dsp:txBody>
      <dsp:txXfrm>
        <a:off x="1849299" y="4145297"/>
        <a:ext cx="1571484" cy="1090217"/>
      </dsp:txXfrm>
    </dsp:sp>
    <dsp:sp modelId="{E9D0E0EA-63E0-4760-945E-F83194598291}">
      <dsp:nvSpPr>
        <dsp:cNvPr id="0" name=""/>
        <dsp:cNvSpPr/>
      </dsp:nvSpPr>
      <dsp:spPr>
        <a:xfrm>
          <a:off x="4127951" y="3097032"/>
          <a:ext cx="707167" cy="7071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1C500-020E-49A3-9C56-AFB042A3738D}">
      <dsp:nvSpPr>
        <dsp:cNvPr id="0" name=""/>
        <dsp:cNvSpPr/>
      </dsp:nvSpPr>
      <dsp:spPr>
        <a:xfrm>
          <a:off x="3695793" y="4145297"/>
          <a:ext cx="1571484" cy="1090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In general, the project aims to improve the financial performance of the organization and increase its competitiveness.</a:t>
          </a:r>
        </a:p>
      </dsp:txBody>
      <dsp:txXfrm>
        <a:off x="3695793" y="4145297"/>
        <a:ext cx="1571484" cy="10902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F420CA-7FB3-410D-B8FF-792E26126AF4}">
      <dsp:nvSpPr>
        <dsp:cNvPr id="0" name=""/>
        <dsp:cNvSpPr/>
      </dsp:nvSpPr>
      <dsp:spPr>
        <a:xfrm>
          <a:off x="637925" y="2491"/>
          <a:ext cx="2726523" cy="738340"/>
        </a:xfrm>
        <a:prstGeom prst="roundRect">
          <a:avLst>
            <a:gd name="adj" fmla="val 10000"/>
          </a:avLst>
        </a:prstGeom>
        <a:solidFill>
          <a:schemeClr val="tx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ar-EG" sz="1400" kern="1200"/>
            <a:t>To Review and Save:</a:t>
          </a:r>
          <a:endParaRPr lang="en-US" sz="1400" kern="1200"/>
        </a:p>
      </dsp:txBody>
      <dsp:txXfrm>
        <a:off x="659550" y="24116"/>
        <a:ext cx="2683273" cy="695090"/>
      </dsp:txXfrm>
    </dsp:sp>
    <dsp:sp modelId="{D36A9FAA-BAFC-42D0-A033-35E00A88343D}">
      <dsp:nvSpPr>
        <dsp:cNvPr id="0" name=""/>
        <dsp:cNvSpPr/>
      </dsp:nvSpPr>
      <dsp:spPr>
        <a:xfrm rot="5400000">
          <a:off x="1862748" y="759290"/>
          <a:ext cx="276877" cy="332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901512" y="786978"/>
        <a:ext cx="199351" cy="193814"/>
      </dsp:txXfrm>
    </dsp:sp>
    <dsp:sp modelId="{3960EE8D-7789-4CD1-9BB0-5263C14706D0}">
      <dsp:nvSpPr>
        <dsp:cNvPr id="0" name=""/>
        <dsp:cNvSpPr/>
      </dsp:nvSpPr>
      <dsp:spPr>
        <a:xfrm>
          <a:off x="637925" y="1110002"/>
          <a:ext cx="2726523" cy="7383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ar-EG" sz="1400" kern="1200"/>
            <a:t>Search for the recurring journal by batch name, source,category and period </a:t>
          </a:r>
          <a:endParaRPr lang="en-US" sz="1400" kern="1200"/>
        </a:p>
      </dsp:txBody>
      <dsp:txXfrm>
        <a:off x="659550" y="1131627"/>
        <a:ext cx="2683273" cy="695090"/>
      </dsp:txXfrm>
    </dsp:sp>
    <dsp:sp modelId="{E9F7D351-961A-497B-9ED6-0D2304134DE1}">
      <dsp:nvSpPr>
        <dsp:cNvPr id="0" name=""/>
        <dsp:cNvSpPr/>
      </dsp:nvSpPr>
      <dsp:spPr>
        <a:xfrm rot="5400000">
          <a:off x="1862748" y="1866801"/>
          <a:ext cx="276877" cy="332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901512" y="1894489"/>
        <a:ext cx="199351" cy="193814"/>
      </dsp:txXfrm>
    </dsp:sp>
    <dsp:sp modelId="{87A6998C-6122-49DB-B440-9634823C49A0}">
      <dsp:nvSpPr>
        <dsp:cNvPr id="0" name=""/>
        <dsp:cNvSpPr/>
      </dsp:nvSpPr>
      <dsp:spPr>
        <a:xfrm>
          <a:off x="637925" y="2217513"/>
          <a:ext cx="2726523" cy="738340"/>
        </a:xfrm>
        <a:prstGeom prst="roundRect">
          <a:avLst>
            <a:gd name="adj" fmla="val 10000"/>
          </a:avLst>
        </a:prstGeom>
        <a:solidFill>
          <a:schemeClr val="tx2">
            <a:lumMod val="60000"/>
            <a:lumOff val="40000"/>
          </a:schemeClr>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ar-EG" sz="1400" kern="1200"/>
            <a:t>then </a:t>
          </a:r>
          <a:endParaRPr lang="en-US" sz="1400" kern="1200"/>
        </a:p>
      </dsp:txBody>
      <dsp:txXfrm>
        <a:off x="659550" y="2239138"/>
        <a:ext cx="2683273" cy="695090"/>
      </dsp:txXfrm>
    </dsp:sp>
    <dsp:sp modelId="{638541B4-1C09-46DD-ADE0-DE057F56587E}">
      <dsp:nvSpPr>
        <dsp:cNvPr id="0" name=""/>
        <dsp:cNvSpPr/>
      </dsp:nvSpPr>
      <dsp:spPr>
        <a:xfrm rot="5400000">
          <a:off x="1862748" y="2974311"/>
          <a:ext cx="276877" cy="332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901512" y="3001999"/>
        <a:ext cx="199351" cy="193814"/>
      </dsp:txXfrm>
    </dsp:sp>
    <dsp:sp modelId="{04B4A8E0-9AF4-47F0-88DC-BECBB63D9F02}">
      <dsp:nvSpPr>
        <dsp:cNvPr id="0" name=""/>
        <dsp:cNvSpPr/>
      </dsp:nvSpPr>
      <dsp:spPr>
        <a:xfrm>
          <a:off x="637925" y="3325023"/>
          <a:ext cx="2726523" cy="7383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ar-EG" sz="1400" kern="1200"/>
            <a:t>click find Select the batch&gt;click review journal Review the details to ensure accuracy</a:t>
          </a:r>
          <a:endParaRPr lang="en-US" sz="1400" kern="1200"/>
        </a:p>
      </dsp:txBody>
      <dsp:txXfrm>
        <a:off x="659550" y="3346648"/>
        <a:ext cx="2683273" cy="695090"/>
      </dsp:txXfrm>
    </dsp:sp>
    <dsp:sp modelId="{CBFC664D-EA71-4F87-9024-DB54D91CFD18}">
      <dsp:nvSpPr>
        <dsp:cNvPr id="0" name=""/>
        <dsp:cNvSpPr/>
      </dsp:nvSpPr>
      <dsp:spPr>
        <a:xfrm rot="5400000">
          <a:off x="1862748" y="4081822"/>
          <a:ext cx="276877" cy="332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901512" y="4109510"/>
        <a:ext cx="199351" cy="193814"/>
      </dsp:txXfrm>
    </dsp:sp>
    <dsp:sp modelId="{8D26150A-BDAF-4E27-8A1F-5E02476CE099}">
      <dsp:nvSpPr>
        <dsp:cNvPr id="0" name=""/>
        <dsp:cNvSpPr/>
      </dsp:nvSpPr>
      <dsp:spPr>
        <a:xfrm>
          <a:off x="637925" y="4432534"/>
          <a:ext cx="2726523" cy="738340"/>
        </a:xfrm>
        <a:prstGeom prst="roundRect">
          <a:avLst>
            <a:gd name="adj" fmla="val 10000"/>
          </a:avLst>
        </a:prstGeom>
        <a:solidFill>
          <a:schemeClr val="tx2">
            <a:lumMod val="60000"/>
            <a:lumOff val="40000"/>
          </a:schemeClr>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ar-EG" sz="1400" kern="1200"/>
            <a:t>Then </a:t>
          </a:r>
          <a:endParaRPr lang="en-US" sz="1400" kern="1200"/>
        </a:p>
      </dsp:txBody>
      <dsp:txXfrm>
        <a:off x="659550" y="4454159"/>
        <a:ext cx="2683273" cy="695090"/>
      </dsp:txXfrm>
    </dsp:sp>
    <dsp:sp modelId="{09BEA69B-33E0-4653-B513-8CDB73DC256D}">
      <dsp:nvSpPr>
        <dsp:cNvPr id="0" name=""/>
        <dsp:cNvSpPr/>
      </dsp:nvSpPr>
      <dsp:spPr>
        <a:xfrm rot="5400000">
          <a:off x="1862748" y="5189333"/>
          <a:ext cx="276877" cy="332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901512" y="5217021"/>
        <a:ext cx="199351" cy="193814"/>
      </dsp:txXfrm>
    </dsp:sp>
    <dsp:sp modelId="{FE723E29-9758-45B5-B989-41049AC76105}">
      <dsp:nvSpPr>
        <dsp:cNvPr id="0" name=""/>
        <dsp:cNvSpPr/>
      </dsp:nvSpPr>
      <dsp:spPr>
        <a:xfrm>
          <a:off x="637925" y="5540044"/>
          <a:ext cx="2726523" cy="7383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ar-EG" sz="1400" kern="1200" dirty="0" err="1"/>
            <a:t>press</a:t>
          </a:r>
          <a:r>
            <a:rPr lang="ar-EG" sz="1400" kern="1200" dirty="0"/>
            <a:t> </a:t>
          </a:r>
          <a:r>
            <a:rPr lang="ar-EG" sz="1400" kern="1200" dirty="0" err="1"/>
            <a:t>post</a:t>
          </a:r>
          <a:r>
            <a:rPr lang="ar-EG" sz="1400" kern="1200" dirty="0"/>
            <a:t> </a:t>
          </a:r>
          <a:r>
            <a:rPr lang="ar-EG" sz="1400" kern="1200" dirty="0" err="1"/>
            <a:t>Confirm</a:t>
          </a:r>
          <a:r>
            <a:rPr lang="ar-EG" sz="1400" kern="1200" dirty="0"/>
            <a:t> </a:t>
          </a:r>
          <a:r>
            <a:rPr lang="ar-EG" sz="1400" kern="1200" dirty="0" err="1"/>
            <a:t>the</a:t>
          </a:r>
          <a:r>
            <a:rPr lang="ar-EG" sz="1400" kern="1200" dirty="0"/>
            <a:t> </a:t>
          </a:r>
          <a:r>
            <a:rPr lang="ar-EG" sz="1400" kern="1200" dirty="0" err="1"/>
            <a:t>posting</a:t>
          </a:r>
          <a:r>
            <a:rPr lang="ar-EG" sz="1400" kern="1200" dirty="0"/>
            <a:t> </a:t>
          </a:r>
          <a:r>
            <a:rPr lang="ar-EG" sz="1400" kern="1200" dirty="0" err="1"/>
            <a:t>to</a:t>
          </a:r>
          <a:r>
            <a:rPr lang="ar-EG" sz="1400" kern="1200" dirty="0"/>
            <a:t> </a:t>
          </a:r>
          <a:r>
            <a:rPr lang="ar-EG" sz="1400" kern="1200" dirty="0" err="1"/>
            <a:t>the</a:t>
          </a:r>
          <a:r>
            <a:rPr lang="ar-EG" sz="1400" kern="1200" dirty="0"/>
            <a:t> </a:t>
          </a:r>
          <a:r>
            <a:rPr lang="ar-EG" sz="1400" kern="1200" dirty="0" err="1"/>
            <a:t>General</a:t>
          </a:r>
          <a:r>
            <a:rPr lang="ar-EG" sz="1400" kern="1200" dirty="0"/>
            <a:t> </a:t>
          </a:r>
          <a:r>
            <a:rPr lang="ar-EG" sz="1400" kern="1200" dirty="0" err="1"/>
            <a:t>Ledger</a:t>
          </a:r>
          <a:endParaRPr lang="en-US" sz="1400" kern="1200" dirty="0"/>
        </a:p>
      </dsp:txBody>
      <dsp:txXfrm>
        <a:off x="659550" y="5561669"/>
        <a:ext cx="2683273" cy="6950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EB09B-9876-4AA5-A08D-0A732A176FBF}">
      <dsp:nvSpPr>
        <dsp:cNvPr id="0" name=""/>
        <dsp:cNvSpPr/>
      </dsp:nvSpPr>
      <dsp:spPr>
        <a:xfrm>
          <a:off x="4015885" y="777766"/>
          <a:ext cx="598344" cy="91440"/>
        </a:xfrm>
        <a:custGeom>
          <a:avLst/>
          <a:gdLst/>
          <a:ahLst/>
          <a:cxnLst/>
          <a:rect l="0" t="0" r="0" b="0"/>
          <a:pathLst>
            <a:path>
              <a:moveTo>
                <a:pt x="0" y="45720"/>
              </a:moveTo>
              <a:lnTo>
                <a:pt x="598344"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99333" y="820338"/>
        <a:ext cx="31447" cy="6295"/>
      </dsp:txXfrm>
    </dsp:sp>
    <dsp:sp modelId="{AE53AC5E-70C4-4BF6-90F7-9F776A9E6CD9}">
      <dsp:nvSpPr>
        <dsp:cNvPr id="0" name=""/>
        <dsp:cNvSpPr/>
      </dsp:nvSpPr>
      <dsp:spPr>
        <a:xfrm>
          <a:off x="1283145" y="3124"/>
          <a:ext cx="2734539" cy="16407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995" tIns="140651" rIns="133995" bIns="140651" numCol="1" spcCol="1270" anchor="ctr" anchorCtr="0">
          <a:noAutofit/>
        </a:bodyPr>
        <a:lstStyle/>
        <a:p>
          <a:pPr marL="0" lvl="0" indent="0" algn="ctr" defTabSz="622300">
            <a:lnSpc>
              <a:spcPct val="90000"/>
            </a:lnSpc>
            <a:spcBef>
              <a:spcPct val="0"/>
            </a:spcBef>
            <a:spcAft>
              <a:spcPct val="35000"/>
            </a:spcAft>
            <a:buNone/>
          </a:pPr>
          <a:r>
            <a:rPr lang="en-US" sz="1400" kern="1200" dirty="0"/>
            <a:t>To successfully complete the month-end close process by reviewing unposted journals, running necessary reports, and ensuring the accuracy of the General Ledger (GL). Step-by-Step Solution for Month-End Close: </a:t>
          </a:r>
        </a:p>
      </dsp:txBody>
      <dsp:txXfrm>
        <a:off x="1283145" y="3124"/>
        <a:ext cx="2734539" cy="1640723"/>
      </dsp:txXfrm>
    </dsp:sp>
    <dsp:sp modelId="{7E71101E-6D1A-426C-8659-0F055D634F14}">
      <dsp:nvSpPr>
        <dsp:cNvPr id="0" name=""/>
        <dsp:cNvSpPr/>
      </dsp:nvSpPr>
      <dsp:spPr>
        <a:xfrm>
          <a:off x="2650415" y="1642048"/>
          <a:ext cx="3363483" cy="598344"/>
        </a:xfrm>
        <a:custGeom>
          <a:avLst/>
          <a:gdLst/>
          <a:ahLst/>
          <a:cxnLst/>
          <a:rect l="0" t="0" r="0" b="0"/>
          <a:pathLst>
            <a:path>
              <a:moveTo>
                <a:pt x="3363483" y="0"/>
              </a:moveTo>
              <a:lnTo>
                <a:pt x="3363483" y="316272"/>
              </a:lnTo>
              <a:lnTo>
                <a:pt x="0" y="316272"/>
              </a:lnTo>
              <a:lnTo>
                <a:pt x="0" y="598344"/>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6612" y="1938072"/>
        <a:ext cx="171089" cy="6295"/>
      </dsp:txXfrm>
    </dsp:sp>
    <dsp:sp modelId="{BB3DBC1D-9AFE-4E52-B6CB-78D59AF350C0}">
      <dsp:nvSpPr>
        <dsp:cNvPr id="0" name=""/>
        <dsp:cNvSpPr/>
      </dsp:nvSpPr>
      <dsp:spPr>
        <a:xfrm>
          <a:off x="4646629" y="3124"/>
          <a:ext cx="2734539" cy="16407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995" tIns="140651" rIns="133995" bIns="140651" numCol="1" spcCol="1270" anchor="t" anchorCtr="0">
          <a:noAutofit/>
        </a:bodyPr>
        <a:lstStyle/>
        <a:p>
          <a:pPr marL="0" lvl="0" indent="0" algn="l" defTabSz="800100">
            <a:lnSpc>
              <a:spcPct val="90000"/>
            </a:lnSpc>
            <a:spcBef>
              <a:spcPct val="0"/>
            </a:spcBef>
            <a:spcAft>
              <a:spcPct val="35000"/>
            </a:spcAft>
            <a:buNone/>
          </a:pPr>
          <a:r>
            <a:rPr lang="en-US" sz="1800" kern="1200"/>
            <a:t>Step 1: Access the Month-End Close Module </a:t>
          </a:r>
        </a:p>
        <a:p>
          <a:pPr marL="114300" lvl="1" indent="-114300" algn="l" defTabSz="533400">
            <a:lnSpc>
              <a:spcPct val="90000"/>
            </a:lnSpc>
            <a:spcBef>
              <a:spcPct val="0"/>
            </a:spcBef>
            <a:spcAft>
              <a:spcPct val="15000"/>
            </a:spcAft>
            <a:buChar char="•"/>
          </a:pPr>
          <a:r>
            <a:rPr lang="en-US" sz="1200" kern="1200"/>
            <a:t>Login to Oracle ERP. </a:t>
          </a:r>
        </a:p>
        <a:p>
          <a:pPr marL="114300" lvl="1" indent="-114300" algn="l" defTabSz="533400">
            <a:lnSpc>
              <a:spcPct val="90000"/>
            </a:lnSpc>
            <a:spcBef>
              <a:spcPct val="0"/>
            </a:spcBef>
            <a:spcAft>
              <a:spcPct val="15000"/>
            </a:spcAft>
            <a:buChar char="•"/>
          </a:pPr>
          <a:r>
            <a:rPr lang="en-US" sz="1200" kern="1200"/>
            <a:t>Navigate to the General Ledger (GL) or Period Close section.</a:t>
          </a:r>
        </a:p>
      </dsp:txBody>
      <dsp:txXfrm>
        <a:off x="4646629" y="3124"/>
        <a:ext cx="2734539" cy="1640723"/>
      </dsp:txXfrm>
    </dsp:sp>
    <dsp:sp modelId="{A996087F-027C-4522-91A9-6DBAA771FAEA}">
      <dsp:nvSpPr>
        <dsp:cNvPr id="0" name=""/>
        <dsp:cNvSpPr/>
      </dsp:nvSpPr>
      <dsp:spPr>
        <a:xfrm>
          <a:off x="4015885" y="3047434"/>
          <a:ext cx="598344" cy="91440"/>
        </a:xfrm>
        <a:custGeom>
          <a:avLst/>
          <a:gdLst/>
          <a:ahLst/>
          <a:cxnLst/>
          <a:rect l="0" t="0" r="0" b="0"/>
          <a:pathLst>
            <a:path>
              <a:moveTo>
                <a:pt x="0" y="45720"/>
              </a:moveTo>
              <a:lnTo>
                <a:pt x="598344"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99333" y="3090006"/>
        <a:ext cx="31447" cy="6295"/>
      </dsp:txXfrm>
    </dsp:sp>
    <dsp:sp modelId="{A1807FAC-6295-4D65-A06B-D63BECFA310B}">
      <dsp:nvSpPr>
        <dsp:cNvPr id="0" name=""/>
        <dsp:cNvSpPr/>
      </dsp:nvSpPr>
      <dsp:spPr>
        <a:xfrm>
          <a:off x="1283145" y="2272792"/>
          <a:ext cx="2734539" cy="16407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995" tIns="140651" rIns="133995" bIns="140651" numCol="1" spcCol="1270" anchor="t" anchorCtr="0">
          <a:noAutofit/>
        </a:bodyPr>
        <a:lstStyle/>
        <a:p>
          <a:pPr marL="0" lvl="0" indent="0" algn="l" defTabSz="711200">
            <a:lnSpc>
              <a:spcPct val="90000"/>
            </a:lnSpc>
            <a:spcBef>
              <a:spcPct val="0"/>
            </a:spcBef>
            <a:spcAft>
              <a:spcPct val="35000"/>
            </a:spcAft>
            <a:buNone/>
          </a:pPr>
          <a:r>
            <a:rPr lang="en-US" sz="1600" kern="1200"/>
            <a:t>Step 2 : Review Unposted Journals </a:t>
          </a:r>
        </a:p>
        <a:p>
          <a:pPr marL="57150" lvl="1" indent="-57150" algn="l" defTabSz="488950">
            <a:lnSpc>
              <a:spcPct val="90000"/>
            </a:lnSpc>
            <a:spcBef>
              <a:spcPct val="0"/>
            </a:spcBef>
            <a:spcAft>
              <a:spcPct val="15000"/>
            </a:spcAft>
            <a:buChar char="•"/>
          </a:pPr>
          <a:r>
            <a:rPr lang="en-US" sz="1100" kern="1200"/>
            <a:t>Open the Unposted Journals Inquiry screen. </a:t>
          </a:r>
        </a:p>
        <a:p>
          <a:pPr marL="57150" lvl="1" indent="-57150" algn="l" defTabSz="488950">
            <a:lnSpc>
              <a:spcPct val="90000"/>
            </a:lnSpc>
            <a:spcBef>
              <a:spcPct val="0"/>
            </a:spcBef>
            <a:spcAft>
              <a:spcPct val="15000"/>
            </a:spcAft>
            <a:buChar char="•"/>
          </a:pPr>
          <a:r>
            <a:rPr lang="en-US" sz="1100" kern="1200"/>
            <a:t>Review each unposted journal and ensure that they are complete and ready for posting.</a:t>
          </a:r>
        </a:p>
        <a:p>
          <a:pPr marL="57150" lvl="1" indent="-57150" algn="l" defTabSz="488950">
            <a:lnSpc>
              <a:spcPct val="90000"/>
            </a:lnSpc>
            <a:spcBef>
              <a:spcPct val="0"/>
            </a:spcBef>
            <a:spcAft>
              <a:spcPct val="15000"/>
            </a:spcAft>
            <a:buChar char="•"/>
          </a:pPr>
          <a:r>
            <a:rPr lang="en-US" sz="1100" kern="1200"/>
            <a:t>Post valid journals after reviewing. </a:t>
          </a:r>
        </a:p>
      </dsp:txBody>
      <dsp:txXfrm>
        <a:off x="1283145" y="2272792"/>
        <a:ext cx="2734539" cy="1640723"/>
      </dsp:txXfrm>
    </dsp:sp>
    <dsp:sp modelId="{BB99C5BD-15E8-4075-9A40-FD29FC65CD51}">
      <dsp:nvSpPr>
        <dsp:cNvPr id="0" name=""/>
        <dsp:cNvSpPr/>
      </dsp:nvSpPr>
      <dsp:spPr>
        <a:xfrm>
          <a:off x="2650415" y="3911716"/>
          <a:ext cx="3363483" cy="598344"/>
        </a:xfrm>
        <a:custGeom>
          <a:avLst/>
          <a:gdLst/>
          <a:ahLst/>
          <a:cxnLst/>
          <a:rect l="0" t="0" r="0" b="0"/>
          <a:pathLst>
            <a:path>
              <a:moveTo>
                <a:pt x="3363483" y="0"/>
              </a:moveTo>
              <a:lnTo>
                <a:pt x="3363483" y="316272"/>
              </a:lnTo>
              <a:lnTo>
                <a:pt x="0" y="316272"/>
              </a:lnTo>
              <a:lnTo>
                <a:pt x="0" y="598344"/>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6612" y="4207740"/>
        <a:ext cx="171089" cy="6295"/>
      </dsp:txXfrm>
    </dsp:sp>
    <dsp:sp modelId="{BF1B8B9C-9986-4D50-AEAC-31EF32690A50}">
      <dsp:nvSpPr>
        <dsp:cNvPr id="0" name=""/>
        <dsp:cNvSpPr/>
      </dsp:nvSpPr>
      <dsp:spPr>
        <a:xfrm>
          <a:off x="4646629" y="2272792"/>
          <a:ext cx="2734539" cy="16407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995" tIns="140651" rIns="133995" bIns="140651" numCol="1" spcCol="1270" anchor="t" anchorCtr="0">
          <a:noAutofit/>
        </a:bodyPr>
        <a:lstStyle/>
        <a:p>
          <a:pPr marL="0" lvl="0" indent="0" algn="l" defTabSz="577850">
            <a:lnSpc>
              <a:spcPct val="90000"/>
            </a:lnSpc>
            <a:spcBef>
              <a:spcPct val="0"/>
            </a:spcBef>
            <a:spcAft>
              <a:spcPct val="35000"/>
            </a:spcAft>
            <a:buNone/>
          </a:pPr>
          <a:r>
            <a:rPr lang="en-US" sz="1300" kern="1200"/>
            <a:t>Step 3: Run Month-End Close Reports </a:t>
          </a:r>
        </a:p>
        <a:p>
          <a:pPr marL="57150" lvl="1" indent="-57150" algn="l" defTabSz="444500">
            <a:lnSpc>
              <a:spcPct val="90000"/>
            </a:lnSpc>
            <a:spcBef>
              <a:spcPct val="0"/>
            </a:spcBef>
            <a:spcAft>
              <a:spcPct val="15000"/>
            </a:spcAft>
            <a:buChar char="•"/>
          </a:pPr>
          <a:r>
            <a:rPr lang="en-US" sz="1000" kern="1200"/>
            <a:t>Run the Trial Balance Report to ensure debits and credits are in balance. </a:t>
          </a:r>
        </a:p>
        <a:p>
          <a:pPr marL="57150" lvl="1" indent="-57150" algn="l" defTabSz="444500">
            <a:lnSpc>
              <a:spcPct val="90000"/>
            </a:lnSpc>
            <a:spcBef>
              <a:spcPct val="0"/>
            </a:spcBef>
            <a:spcAft>
              <a:spcPct val="15000"/>
            </a:spcAft>
            <a:buChar char="•"/>
          </a:pPr>
          <a:r>
            <a:rPr lang="en-US" sz="1000" kern="1200"/>
            <a:t>Reconcile sub-ledgers to the GL. </a:t>
          </a:r>
        </a:p>
        <a:p>
          <a:pPr marL="57150" lvl="1" indent="-57150" algn="l" defTabSz="444500">
            <a:lnSpc>
              <a:spcPct val="90000"/>
            </a:lnSpc>
            <a:spcBef>
              <a:spcPct val="0"/>
            </a:spcBef>
            <a:spcAft>
              <a:spcPct val="15000"/>
            </a:spcAft>
            <a:buChar char="•"/>
          </a:pPr>
          <a:r>
            <a:rPr lang="en-US" sz="1000" kern="1200"/>
            <a:t>Review accrual and adjustment reports. </a:t>
          </a:r>
        </a:p>
        <a:p>
          <a:pPr marL="57150" lvl="1" indent="-57150" algn="l" defTabSz="444500">
            <a:lnSpc>
              <a:spcPct val="90000"/>
            </a:lnSpc>
            <a:spcBef>
              <a:spcPct val="0"/>
            </a:spcBef>
            <a:spcAft>
              <a:spcPct val="15000"/>
            </a:spcAft>
            <a:buChar char="•"/>
          </a:pPr>
          <a:r>
            <a:rPr lang="en-US" sz="1000" kern="1200"/>
            <a:t>Generate the Income Statement, Balance Sheet, and Cash Flow Statement. </a:t>
          </a:r>
        </a:p>
      </dsp:txBody>
      <dsp:txXfrm>
        <a:off x="4646629" y="2272792"/>
        <a:ext cx="2734539" cy="1640723"/>
      </dsp:txXfrm>
    </dsp:sp>
    <dsp:sp modelId="{CF9EFBF5-FD37-45F2-A093-BA5B9ED0396D}">
      <dsp:nvSpPr>
        <dsp:cNvPr id="0" name=""/>
        <dsp:cNvSpPr/>
      </dsp:nvSpPr>
      <dsp:spPr>
        <a:xfrm>
          <a:off x="4015885" y="5317102"/>
          <a:ext cx="598344" cy="91440"/>
        </a:xfrm>
        <a:custGeom>
          <a:avLst/>
          <a:gdLst/>
          <a:ahLst/>
          <a:cxnLst/>
          <a:rect l="0" t="0" r="0" b="0"/>
          <a:pathLst>
            <a:path>
              <a:moveTo>
                <a:pt x="0" y="45720"/>
              </a:moveTo>
              <a:lnTo>
                <a:pt x="598344"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99333" y="5359674"/>
        <a:ext cx="31447" cy="6295"/>
      </dsp:txXfrm>
    </dsp:sp>
    <dsp:sp modelId="{1166117D-AE31-4557-B293-849EF9755F78}">
      <dsp:nvSpPr>
        <dsp:cNvPr id="0" name=""/>
        <dsp:cNvSpPr/>
      </dsp:nvSpPr>
      <dsp:spPr>
        <a:xfrm>
          <a:off x="1283145" y="4542460"/>
          <a:ext cx="2734539" cy="16407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995" tIns="140651" rIns="133995" bIns="140651" numCol="1" spcCol="1270" anchor="t" anchorCtr="0">
          <a:noAutofit/>
        </a:bodyPr>
        <a:lstStyle/>
        <a:p>
          <a:pPr marL="0" lvl="0" indent="0" algn="l" defTabSz="800100">
            <a:lnSpc>
              <a:spcPct val="90000"/>
            </a:lnSpc>
            <a:spcBef>
              <a:spcPct val="0"/>
            </a:spcBef>
            <a:spcAft>
              <a:spcPct val="35000"/>
            </a:spcAft>
            <a:buNone/>
          </a:pPr>
          <a:r>
            <a:rPr lang="en-US" sz="1800" kern="1200"/>
            <a:t>Step 4: Ensure Sub-ledgers are Closed </a:t>
          </a:r>
        </a:p>
        <a:p>
          <a:pPr marL="114300" lvl="1" indent="-114300" algn="l" defTabSz="533400">
            <a:lnSpc>
              <a:spcPct val="90000"/>
            </a:lnSpc>
            <a:spcBef>
              <a:spcPct val="0"/>
            </a:spcBef>
            <a:spcAft>
              <a:spcPct val="15000"/>
            </a:spcAft>
            <a:buChar char="•"/>
          </a:pPr>
          <a:r>
            <a:rPr lang="en-US" sz="1200" kern="1200"/>
            <a:t>Close sub-ledgers after all reconciliations. </a:t>
          </a:r>
        </a:p>
        <a:p>
          <a:pPr marL="114300" lvl="1" indent="-114300" algn="l" defTabSz="533400">
            <a:lnSpc>
              <a:spcPct val="90000"/>
            </a:lnSpc>
            <a:spcBef>
              <a:spcPct val="0"/>
            </a:spcBef>
            <a:spcAft>
              <a:spcPct val="15000"/>
            </a:spcAft>
            <a:buChar char="•"/>
          </a:pPr>
          <a:r>
            <a:rPr lang="en-US" sz="1200" kern="1200"/>
            <a:t>Review reports to confirm the closure of sub-ledgers. </a:t>
          </a:r>
        </a:p>
      </dsp:txBody>
      <dsp:txXfrm>
        <a:off x="1283145" y="4542460"/>
        <a:ext cx="2734539" cy="1640723"/>
      </dsp:txXfrm>
    </dsp:sp>
    <dsp:sp modelId="{0FC73FF9-B69E-4126-B18A-059188CD30A9}">
      <dsp:nvSpPr>
        <dsp:cNvPr id="0" name=""/>
        <dsp:cNvSpPr/>
      </dsp:nvSpPr>
      <dsp:spPr>
        <a:xfrm>
          <a:off x="4646629" y="4542460"/>
          <a:ext cx="2734539" cy="16407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995" tIns="140651" rIns="133995" bIns="140651" numCol="1" spcCol="1270" anchor="t" anchorCtr="0">
          <a:noAutofit/>
        </a:bodyPr>
        <a:lstStyle/>
        <a:p>
          <a:pPr marL="0" lvl="0" indent="0" algn="l" defTabSz="800100">
            <a:lnSpc>
              <a:spcPct val="90000"/>
            </a:lnSpc>
            <a:spcBef>
              <a:spcPct val="0"/>
            </a:spcBef>
            <a:spcAft>
              <a:spcPct val="35000"/>
            </a:spcAft>
            <a:buNone/>
          </a:pPr>
          <a:r>
            <a:rPr lang="en-US" sz="1800" kern="1200"/>
            <a:t>Step 5: Perform the Final GL Close </a:t>
          </a:r>
        </a:p>
        <a:p>
          <a:pPr marL="114300" lvl="1" indent="-114300" algn="l" defTabSz="533400">
            <a:lnSpc>
              <a:spcPct val="90000"/>
            </a:lnSpc>
            <a:spcBef>
              <a:spcPct val="0"/>
            </a:spcBef>
            <a:spcAft>
              <a:spcPct val="15000"/>
            </a:spcAft>
            <a:buChar char="•"/>
          </a:pPr>
          <a:r>
            <a:rPr lang="en-US" sz="1200" kern="1200"/>
            <a:t>Run the final close process of the GL. </a:t>
          </a:r>
        </a:p>
        <a:p>
          <a:pPr marL="114300" lvl="1" indent="-114300" algn="l" defTabSz="533400">
            <a:lnSpc>
              <a:spcPct val="90000"/>
            </a:lnSpc>
            <a:spcBef>
              <a:spcPct val="0"/>
            </a:spcBef>
            <a:spcAft>
              <a:spcPct val="15000"/>
            </a:spcAft>
            <a:buChar char="•"/>
          </a:pPr>
          <a:r>
            <a:rPr lang="en-US" sz="1200" kern="1200"/>
            <a:t>Lock the accounting period to prevent further postings. </a:t>
          </a:r>
        </a:p>
      </dsp:txBody>
      <dsp:txXfrm>
        <a:off x="4646629" y="4542460"/>
        <a:ext cx="2734539" cy="164072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8607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2328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0868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3857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72779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82807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63281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31643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29290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2935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85595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054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00611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72322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05725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9065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10/14/2024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3717709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7.xml"/><Relationship Id="rId4" Type="http://schemas.openxmlformats.org/officeDocument/2006/relationships/image" Target="../media/image6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 Id="rId5" Type="http://schemas.openxmlformats.org/officeDocument/2006/relationships/image" Target="../media/image81.jpg"/><Relationship Id="rId4" Type="http://schemas.openxmlformats.org/officeDocument/2006/relationships/image" Target="../media/image8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7566" y="780884"/>
            <a:ext cx="6252776" cy="1156151"/>
          </a:xfrm>
        </p:spPr>
        <p:txBody>
          <a:bodyPr/>
          <a:lstStyle/>
          <a:p>
            <a:pPr algn="ctr"/>
            <a:r>
              <a:rPr lang="en-US" sz="4400" b="1" dirty="0">
                <a:solidFill>
                  <a:schemeClr val="accent2">
                    <a:lumMod val="75000"/>
                  </a:schemeClr>
                </a:solidFill>
              </a:rPr>
              <a:t>Graduation Project Presentation </a:t>
            </a:r>
          </a:p>
        </p:txBody>
      </p:sp>
      <p:sp>
        <p:nvSpPr>
          <p:cNvPr id="5" name="مربع نص 4">
            <a:extLst>
              <a:ext uri="{FF2B5EF4-FFF2-40B4-BE49-F238E27FC236}">
                <a16:creationId xmlns:a16="http://schemas.microsoft.com/office/drawing/2014/main" id="{5FBB3C3D-D197-7D1B-A18B-827A0DB52C9A}"/>
              </a:ext>
            </a:extLst>
          </p:cNvPr>
          <p:cNvSpPr txBox="1"/>
          <p:nvPr/>
        </p:nvSpPr>
        <p:spPr>
          <a:xfrm>
            <a:off x="1375705" y="3652201"/>
            <a:ext cx="5336498" cy="2308324"/>
          </a:xfrm>
          <a:prstGeom prst="rect">
            <a:avLst/>
          </a:prstGeom>
          <a:noFill/>
        </p:spPr>
        <p:txBody>
          <a:bodyPr wrap="square">
            <a:spAutoFit/>
          </a:bodyPr>
          <a:lstStyle/>
          <a:p>
            <a:pPr algn="ctr"/>
            <a:r>
              <a:rPr lang="ar-EG" sz="2400" b="1" dirty="0" err="1"/>
              <a:t>Student’s</a:t>
            </a:r>
            <a:r>
              <a:rPr lang="ar-EG" sz="2400" b="1" dirty="0"/>
              <a:t> </a:t>
            </a:r>
            <a:r>
              <a:rPr lang="ar-EG" sz="2400" b="1" dirty="0" err="1"/>
              <a:t>names</a:t>
            </a:r>
            <a:r>
              <a:rPr lang="ar-EG" sz="2400" b="1" dirty="0"/>
              <a:t>:</a:t>
            </a:r>
            <a:endParaRPr lang="en-US" sz="2400" b="1" dirty="0"/>
          </a:p>
          <a:p>
            <a:pPr algn="ctr"/>
            <a:endParaRPr lang="ar-EG" sz="2400" b="1" dirty="0"/>
          </a:p>
          <a:p>
            <a:pPr marL="342900" indent="-342900" algn="justLow">
              <a:buFont typeface="+mj-lt"/>
              <a:buAutoNum type="arabicPeriod"/>
            </a:pPr>
            <a:r>
              <a:rPr lang="ar-EG" sz="2400" dirty="0" err="1"/>
              <a:t>Zeinab</a:t>
            </a:r>
            <a:r>
              <a:rPr lang="ar-EG" sz="2400" dirty="0"/>
              <a:t> </a:t>
            </a:r>
            <a:r>
              <a:rPr lang="en-US" sz="2400" dirty="0"/>
              <a:t>M</a:t>
            </a:r>
            <a:r>
              <a:rPr lang="ar-EG" sz="2400" dirty="0" err="1"/>
              <a:t>agdy</a:t>
            </a:r>
            <a:r>
              <a:rPr lang="ar-EG" sz="2400" dirty="0"/>
              <a:t> </a:t>
            </a:r>
            <a:r>
              <a:rPr lang="ar-EG" sz="2400" dirty="0" err="1"/>
              <a:t>Asran</a:t>
            </a:r>
            <a:endParaRPr lang="ar-EG" sz="2400" dirty="0"/>
          </a:p>
          <a:p>
            <a:pPr marL="342900" indent="-342900" algn="justLow">
              <a:buFont typeface="+mj-lt"/>
              <a:buAutoNum type="arabicPeriod"/>
            </a:pPr>
            <a:r>
              <a:rPr lang="ar-EG" sz="2400" dirty="0"/>
              <a:t>Ahmed Mahmoud </a:t>
            </a:r>
            <a:r>
              <a:rPr lang="ar-EG" sz="2400" dirty="0" err="1"/>
              <a:t>Mohammed</a:t>
            </a:r>
            <a:endParaRPr lang="ar-EG" sz="2400" dirty="0"/>
          </a:p>
          <a:p>
            <a:pPr marL="342900" indent="-342900" algn="justLow">
              <a:buFont typeface="+mj-lt"/>
              <a:buAutoNum type="arabicPeriod"/>
            </a:pPr>
            <a:r>
              <a:rPr lang="en-US" sz="2400" dirty="0"/>
              <a:t>Mohamed waled Abdel Hamid</a:t>
            </a:r>
          </a:p>
          <a:p>
            <a:pPr marL="342900" indent="-342900" algn="justLow">
              <a:buFont typeface="+mj-lt"/>
              <a:buAutoNum type="arabicPeriod"/>
            </a:pPr>
            <a:r>
              <a:rPr lang="en-US" sz="2400" dirty="0"/>
              <a:t>Abdul-Rahman Ali Mohamed</a:t>
            </a:r>
            <a:endParaRPr lang="ar-EG" sz="2400" dirty="0"/>
          </a:p>
        </p:txBody>
      </p:sp>
      <p:cxnSp>
        <p:nvCxnSpPr>
          <p:cNvPr id="9" name="رابط مستقيم 8">
            <a:extLst>
              <a:ext uri="{FF2B5EF4-FFF2-40B4-BE49-F238E27FC236}">
                <a16:creationId xmlns:a16="http://schemas.microsoft.com/office/drawing/2014/main" id="{8855D14B-D0A0-527A-A575-46F98B3186F5}"/>
              </a:ext>
            </a:extLst>
          </p:cNvPr>
          <p:cNvCxnSpPr>
            <a:cxnSpLocks/>
          </p:cNvCxnSpPr>
          <p:nvPr/>
        </p:nvCxnSpPr>
        <p:spPr>
          <a:xfrm>
            <a:off x="1049311" y="2383436"/>
            <a:ext cx="6016260" cy="10396"/>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1" name="مربع نص 10">
            <a:extLst>
              <a:ext uri="{FF2B5EF4-FFF2-40B4-BE49-F238E27FC236}">
                <a16:creationId xmlns:a16="http://schemas.microsoft.com/office/drawing/2014/main" id="{3EB97B28-ADA9-BEA7-672A-8051DE231276}"/>
              </a:ext>
            </a:extLst>
          </p:cNvPr>
          <p:cNvSpPr txBox="1"/>
          <p:nvPr/>
        </p:nvSpPr>
        <p:spPr>
          <a:xfrm>
            <a:off x="885388" y="2525388"/>
            <a:ext cx="7289616" cy="523220"/>
          </a:xfrm>
          <a:prstGeom prst="rect">
            <a:avLst/>
          </a:prstGeom>
          <a:noFill/>
        </p:spPr>
        <p:txBody>
          <a:bodyPr wrap="square">
            <a:spAutoFit/>
          </a:bodyPr>
          <a:lstStyle/>
          <a:p>
            <a:r>
              <a:rPr lang="ar-EG" sz="2800" b="1" dirty="0" err="1"/>
              <a:t>Track:ERP</a:t>
            </a:r>
            <a:r>
              <a:rPr lang="ar-EG" sz="2800" b="1" dirty="0"/>
              <a:t> ( </a:t>
            </a:r>
            <a:r>
              <a:rPr lang="ar-EG" sz="2800" b="1" dirty="0" err="1"/>
              <a:t>Oracle</a:t>
            </a:r>
            <a:r>
              <a:rPr lang="ar-EG" sz="2800" b="1" dirty="0"/>
              <a:t> </a:t>
            </a:r>
            <a:r>
              <a:rPr lang="ar-EG" sz="2800" b="1" dirty="0" err="1"/>
              <a:t>Digital</a:t>
            </a:r>
            <a:r>
              <a:rPr lang="ar-EG" sz="2800" b="1" dirty="0"/>
              <a:t> </a:t>
            </a:r>
            <a:r>
              <a:rPr lang="ar-EG" sz="2800" b="1" dirty="0" err="1"/>
              <a:t>Accounting</a:t>
            </a:r>
            <a:r>
              <a:rPr lang="ar-EG" sz="2800" b="1" dirty="0"/>
              <a:t>)</a:t>
            </a:r>
          </a:p>
        </p:txBody>
      </p:sp>
      <p:cxnSp>
        <p:nvCxnSpPr>
          <p:cNvPr id="12" name="رابط مستقيم 11">
            <a:extLst>
              <a:ext uri="{FF2B5EF4-FFF2-40B4-BE49-F238E27FC236}">
                <a16:creationId xmlns:a16="http://schemas.microsoft.com/office/drawing/2014/main" id="{90846DEF-82C1-6195-EF82-F7B184529924}"/>
              </a:ext>
            </a:extLst>
          </p:cNvPr>
          <p:cNvCxnSpPr>
            <a:cxnSpLocks/>
          </p:cNvCxnSpPr>
          <p:nvPr/>
        </p:nvCxnSpPr>
        <p:spPr>
          <a:xfrm>
            <a:off x="1022337" y="3180164"/>
            <a:ext cx="6043234" cy="25636"/>
          </a:xfrm>
          <a:prstGeom prst="line">
            <a:avLst/>
          </a:prstGeom>
          <a:ln w="38100"/>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1" name="مربع نص 10">
            <a:extLst>
              <a:ext uri="{FF2B5EF4-FFF2-40B4-BE49-F238E27FC236}">
                <a16:creationId xmlns:a16="http://schemas.microsoft.com/office/drawing/2014/main" id="{A9FEDFD6-C233-8D7F-3F4E-37D415CBE589}"/>
              </a:ext>
            </a:extLst>
          </p:cNvPr>
          <p:cNvSpPr txBox="1"/>
          <p:nvPr/>
        </p:nvSpPr>
        <p:spPr>
          <a:xfrm>
            <a:off x="505315" y="1108332"/>
            <a:ext cx="2980457" cy="464133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r>
              <a:rPr lang="en-US" dirty="0">
                <a:solidFill>
                  <a:schemeClr val="bg1"/>
                </a:solidFill>
              </a:rPr>
              <a:t>Once all lines are entered, click Validate to check for errors. If there are no errors, the journal is marked as valid </a:t>
            </a:r>
          </a:p>
          <a:p>
            <a:pPr>
              <a:lnSpc>
                <a:spcPct val="90000"/>
              </a:lnSpc>
              <a:spcBef>
                <a:spcPts val="1000"/>
              </a:spcBef>
              <a:buClr>
                <a:schemeClr val="accent1"/>
              </a:buClr>
              <a:buSzPct val="80000"/>
            </a:pPr>
            <a:r>
              <a:rPr lang="en-US" dirty="0">
                <a:solidFill>
                  <a:schemeClr val="bg1"/>
                </a:solidFill>
              </a:rPr>
              <a:t>The journal entry must be correct and balanced. If it is not balanced, the system will allow entry but will reject posting </a:t>
            </a:r>
          </a:p>
          <a:p>
            <a:pPr>
              <a:lnSpc>
                <a:spcPct val="90000"/>
              </a:lnSpc>
              <a:spcBef>
                <a:spcPts val="1000"/>
              </a:spcBef>
              <a:buClr>
                <a:schemeClr val="accent1"/>
              </a:buClr>
              <a:buSzPct val="80000"/>
            </a:pPr>
            <a:r>
              <a:rPr lang="en-US" dirty="0">
                <a:solidFill>
                  <a:schemeClr val="bg1"/>
                </a:solidFill>
              </a:rPr>
              <a:t>Post the Journal :</a:t>
            </a:r>
          </a:p>
          <a:p>
            <a:pPr>
              <a:lnSpc>
                <a:spcPct val="90000"/>
              </a:lnSpc>
              <a:spcBef>
                <a:spcPts val="1000"/>
              </a:spcBef>
              <a:buClr>
                <a:schemeClr val="accent1"/>
              </a:buClr>
              <a:buSzPct val="80000"/>
            </a:pPr>
            <a:r>
              <a:rPr lang="en-US" dirty="0">
                <a:solidFill>
                  <a:schemeClr val="bg1"/>
                </a:solidFill>
              </a:rPr>
              <a:t>After validation, click Post to post the journal to the ledger. This action updates the general ledger balances</a:t>
            </a:r>
          </a:p>
        </p:txBody>
      </p:sp>
      <p:pic>
        <p:nvPicPr>
          <p:cNvPr id="9" name="صورة 8" descr="صورة تحتوي على نص, لقطة شاشة, برمجيات, عرض&#10;&#10;تم إنشاء الوصف تلقائياً">
            <a:extLst>
              <a:ext uri="{FF2B5EF4-FFF2-40B4-BE49-F238E27FC236}">
                <a16:creationId xmlns:a16="http://schemas.microsoft.com/office/drawing/2014/main" id="{AD474D00-CA24-0202-14F1-A0DD7E5E0DBC}"/>
              </a:ext>
            </a:extLst>
          </p:cNvPr>
          <p:cNvPicPr>
            <a:picLocks noChangeAspect="1"/>
          </p:cNvPicPr>
          <p:nvPr/>
        </p:nvPicPr>
        <p:blipFill>
          <a:blip r:embed="rId2"/>
          <a:stretch>
            <a:fillRect/>
          </a:stretch>
        </p:blipFill>
        <p:spPr>
          <a:xfrm>
            <a:off x="4099670" y="1804888"/>
            <a:ext cx="4905087" cy="3458086"/>
          </a:xfrm>
          <a:prstGeom prst="rect">
            <a:avLst/>
          </a:prstGeom>
        </p:spPr>
      </p:pic>
      <p:sp>
        <p:nvSpPr>
          <p:cNvPr id="22" name="Isosceles Triangle 2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مستطيل: زوايا مستديرة 13">
            <a:extLst>
              <a:ext uri="{FF2B5EF4-FFF2-40B4-BE49-F238E27FC236}">
                <a16:creationId xmlns:a16="http://schemas.microsoft.com/office/drawing/2014/main" id="{EB191EC5-4674-8C6B-F0A5-766166878800}"/>
              </a:ext>
            </a:extLst>
          </p:cNvPr>
          <p:cNvSpPr/>
          <p:nvPr/>
        </p:nvSpPr>
        <p:spPr>
          <a:xfrm>
            <a:off x="2694828" y="157778"/>
            <a:ext cx="3316228" cy="4511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مربع نص 12">
            <a:extLst>
              <a:ext uri="{FF2B5EF4-FFF2-40B4-BE49-F238E27FC236}">
                <a16:creationId xmlns:a16="http://schemas.microsoft.com/office/drawing/2014/main" id="{30276329-D46D-FADB-578B-42ED89CEEB42}"/>
              </a:ext>
            </a:extLst>
          </p:cNvPr>
          <p:cNvSpPr txBox="1"/>
          <p:nvPr/>
        </p:nvSpPr>
        <p:spPr>
          <a:xfrm>
            <a:off x="2671244" y="198683"/>
            <a:ext cx="3495094" cy="369332"/>
          </a:xfrm>
          <a:prstGeom prst="rect">
            <a:avLst/>
          </a:prstGeom>
          <a:noFill/>
        </p:spPr>
        <p:txBody>
          <a:bodyPr wrap="square">
            <a:spAutoFit/>
          </a:bodyPr>
          <a:lstStyle/>
          <a:p>
            <a:pPr>
              <a:lnSpc>
                <a:spcPct val="90000"/>
              </a:lnSpc>
              <a:spcBef>
                <a:spcPts val="1000"/>
              </a:spcBef>
              <a:buClr>
                <a:schemeClr val="accent1"/>
              </a:buClr>
              <a:buSzPct val="80000"/>
              <a:buFont typeface="Wingdings 3" charset="2"/>
              <a:buChar char=""/>
            </a:pPr>
            <a:r>
              <a:rPr lang="en-US" sz="2000" b="1" dirty="0">
                <a:solidFill>
                  <a:schemeClr val="bg1"/>
                </a:solidFill>
              </a:rPr>
              <a:t>1-2)Validate the Journal: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 name="مربع نص 6">
            <a:extLst>
              <a:ext uri="{FF2B5EF4-FFF2-40B4-BE49-F238E27FC236}">
                <a16:creationId xmlns:a16="http://schemas.microsoft.com/office/drawing/2014/main" id="{5334F38D-5786-CD0B-7EA4-397FADC8E0FD}"/>
              </a:ext>
            </a:extLst>
          </p:cNvPr>
          <p:cNvSpPr txBox="1"/>
          <p:nvPr/>
        </p:nvSpPr>
        <p:spPr>
          <a:xfrm>
            <a:off x="505315" y="2160590"/>
            <a:ext cx="2980457"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2000">
                <a:solidFill>
                  <a:schemeClr val="bg1"/>
                </a:solidFill>
              </a:rPr>
              <a:t>can search for the journal entry by name and period. Then, click Find followed by Review Journal, and the posted journal entry details will appear</a:t>
            </a:r>
          </a:p>
        </p:txBody>
      </p:sp>
      <p:pic>
        <p:nvPicPr>
          <p:cNvPr id="5" name="صورة 4" descr="صورة تحتوي على نص, لقطة شاشة, برمجيات, موازِ&#10;&#10;تم إنشاء الوصف تلقائياً">
            <a:extLst>
              <a:ext uri="{FF2B5EF4-FFF2-40B4-BE49-F238E27FC236}">
                <a16:creationId xmlns:a16="http://schemas.microsoft.com/office/drawing/2014/main" id="{BF7CBC1F-6213-828D-8145-88C9CDD970A5}"/>
              </a:ext>
            </a:extLst>
          </p:cNvPr>
          <p:cNvPicPr>
            <a:picLocks noChangeAspect="1"/>
          </p:cNvPicPr>
          <p:nvPr/>
        </p:nvPicPr>
        <p:blipFill>
          <a:blip r:embed="rId2"/>
          <a:stretch>
            <a:fillRect/>
          </a:stretch>
        </p:blipFill>
        <p:spPr>
          <a:xfrm>
            <a:off x="4961745" y="14990"/>
            <a:ext cx="3273477" cy="6855450"/>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733439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مستطيل: زوايا مستديرة 7">
            <a:extLst>
              <a:ext uri="{FF2B5EF4-FFF2-40B4-BE49-F238E27FC236}">
                <a16:creationId xmlns:a16="http://schemas.microsoft.com/office/drawing/2014/main" id="{4A6E7C0A-416E-486F-1E39-EA24DB06B659}"/>
              </a:ext>
            </a:extLst>
          </p:cNvPr>
          <p:cNvSpPr/>
          <p:nvPr/>
        </p:nvSpPr>
        <p:spPr>
          <a:xfrm>
            <a:off x="1213289" y="47181"/>
            <a:ext cx="7286118" cy="727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solidFill>
              </a:rPr>
              <a:t>To Create and Post Reversing Journals in Oracle ERP for General Ledger Operations and Financial Reporting, </a:t>
            </a:r>
          </a:p>
        </p:txBody>
      </p:sp>
      <p:sp>
        <p:nvSpPr>
          <p:cNvPr id="7" name="مربع نص 6">
            <a:extLst>
              <a:ext uri="{FF2B5EF4-FFF2-40B4-BE49-F238E27FC236}">
                <a16:creationId xmlns:a16="http://schemas.microsoft.com/office/drawing/2014/main" id="{6B8B3D5D-6600-87FF-4F6B-DA5A4346515A}"/>
              </a:ext>
            </a:extLst>
          </p:cNvPr>
          <p:cNvSpPr txBox="1"/>
          <p:nvPr/>
        </p:nvSpPr>
        <p:spPr>
          <a:xfrm>
            <a:off x="222698" y="494676"/>
            <a:ext cx="3376926" cy="6220918"/>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dirty="0">
              <a:solidFill>
                <a:schemeClr val="bg1"/>
              </a:solidFill>
            </a:endParaRPr>
          </a:p>
          <a:p>
            <a:pPr>
              <a:lnSpc>
                <a:spcPct val="90000"/>
              </a:lnSpc>
              <a:spcBef>
                <a:spcPts val="1000"/>
              </a:spcBef>
              <a:buClr>
                <a:schemeClr val="accent1"/>
              </a:buClr>
              <a:buSzPct val="80000"/>
            </a:pPr>
            <a:r>
              <a:rPr lang="en-US" dirty="0">
                <a:solidFill>
                  <a:schemeClr val="bg1"/>
                </a:solidFill>
              </a:rPr>
              <a:t>follow these steps:</a:t>
            </a:r>
          </a:p>
          <a:p>
            <a:pPr>
              <a:lnSpc>
                <a:spcPct val="90000"/>
              </a:lnSpc>
              <a:spcBef>
                <a:spcPts val="1000"/>
              </a:spcBef>
              <a:buClr>
                <a:schemeClr val="accent1"/>
              </a:buClr>
              <a:buSzPct val="80000"/>
            </a:pPr>
            <a:r>
              <a:rPr lang="en-US" dirty="0">
                <a:solidFill>
                  <a:schemeClr val="bg1"/>
                </a:solidFill>
              </a:rPr>
              <a:t>Choose the Reversal Method (either Switch Debit and Credit or Change Sign).</a:t>
            </a:r>
          </a:p>
          <a:p>
            <a:pPr>
              <a:lnSpc>
                <a:spcPct val="90000"/>
              </a:lnSpc>
              <a:spcBef>
                <a:spcPts val="1000"/>
              </a:spcBef>
              <a:buClr>
                <a:schemeClr val="accent1"/>
              </a:buClr>
              <a:buSzPct val="80000"/>
            </a:pPr>
            <a:r>
              <a:rPr lang="en-US" dirty="0">
                <a:solidFill>
                  <a:schemeClr val="bg1"/>
                </a:solidFill>
              </a:rPr>
              <a:t>Select the Reversal Period where the reversing journal will be posted (often the next open period)</a:t>
            </a:r>
          </a:p>
          <a:p>
            <a:pPr>
              <a:lnSpc>
                <a:spcPct val="90000"/>
              </a:lnSpc>
              <a:spcBef>
                <a:spcPts val="1000"/>
              </a:spcBef>
              <a:buClr>
                <a:schemeClr val="accent1"/>
              </a:buClr>
              <a:buSzPct val="80000"/>
            </a:pPr>
            <a:r>
              <a:rPr lang="en-US" dirty="0">
                <a:solidFill>
                  <a:schemeClr val="bg1"/>
                </a:solidFill>
              </a:rPr>
              <a:t>And press reverse A new journal entry will be created with the same old name, adding the word 'reverse' before the name</a:t>
            </a:r>
          </a:p>
          <a:p>
            <a:pPr>
              <a:lnSpc>
                <a:spcPct val="90000"/>
              </a:lnSpc>
              <a:spcBef>
                <a:spcPts val="1000"/>
              </a:spcBef>
              <a:buClr>
                <a:schemeClr val="accent1"/>
              </a:buClr>
              <a:buSzPct val="80000"/>
            </a:pPr>
            <a:r>
              <a:rPr lang="en-US" dirty="0">
                <a:solidFill>
                  <a:schemeClr val="bg1"/>
                </a:solidFill>
              </a:rPr>
              <a:t>When opening the journal entry, the sides of the entry will be reversed or the sign will be changed according to the required reversal.</a:t>
            </a:r>
          </a:p>
          <a:p>
            <a:pPr>
              <a:lnSpc>
                <a:spcPct val="90000"/>
              </a:lnSpc>
              <a:spcBef>
                <a:spcPts val="1000"/>
              </a:spcBef>
              <a:buClr>
                <a:schemeClr val="accent1"/>
              </a:buClr>
              <a:buSzPct val="80000"/>
            </a:pPr>
            <a:r>
              <a:rPr lang="en-US" dirty="0">
                <a:solidFill>
                  <a:schemeClr val="bg1"/>
                </a:solidFill>
              </a:rPr>
              <a:t>"Then, click Post to post the journal entry</a:t>
            </a:r>
          </a:p>
        </p:txBody>
      </p:sp>
      <p:pic>
        <p:nvPicPr>
          <p:cNvPr id="5" name="صورة 4" descr="صورة تحتوي على نص, لقطة شاشة, برمجيات, عرض&#10;&#10;تم إنشاء الوصف تلقائياً">
            <a:extLst>
              <a:ext uri="{FF2B5EF4-FFF2-40B4-BE49-F238E27FC236}">
                <a16:creationId xmlns:a16="http://schemas.microsoft.com/office/drawing/2014/main" id="{F53A5E71-5C3C-6607-D41A-83B63A62C39B}"/>
              </a:ext>
            </a:extLst>
          </p:cNvPr>
          <p:cNvPicPr>
            <a:picLocks noChangeAspect="1"/>
          </p:cNvPicPr>
          <p:nvPr/>
        </p:nvPicPr>
        <p:blipFill>
          <a:blip r:embed="rId2"/>
          <a:stretch>
            <a:fillRect/>
          </a:stretch>
        </p:blipFill>
        <p:spPr>
          <a:xfrm>
            <a:off x="4197713" y="1044025"/>
            <a:ext cx="4848501" cy="5086951"/>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236130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5" name="Straight Connector 14">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8"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9" name="Isosceles Triangle 18">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0"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1"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2"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3" name="Isosceles Triangle 22">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4" name="Isosceles Triangle 23">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p:nvSpPr>
          <p:cNvPr id="26" name="Rectangle 25">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44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643468"/>
            <a:ext cx="8178800"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صورة 8" descr="صورة تحتوي على نص, لقطة شاشة, رقم, إيصال&#10;&#10;تم إنشاء الوصف تلقائياً">
            <a:extLst>
              <a:ext uri="{FF2B5EF4-FFF2-40B4-BE49-F238E27FC236}">
                <a16:creationId xmlns:a16="http://schemas.microsoft.com/office/drawing/2014/main" id="{2EE4DD3F-2DD6-0768-9007-BE72F0D55AFB}"/>
              </a:ext>
            </a:extLst>
          </p:cNvPr>
          <p:cNvPicPr>
            <a:picLocks noChangeAspect="1"/>
          </p:cNvPicPr>
          <p:nvPr/>
        </p:nvPicPr>
        <p:blipFill>
          <a:blip r:embed="rId2"/>
          <a:stretch>
            <a:fillRect/>
          </a:stretch>
        </p:blipFill>
        <p:spPr>
          <a:xfrm>
            <a:off x="840357" y="1364105"/>
            <a:ext cx="7463281" cy="42122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1" name="مربع نص 10">
            <a:extLst>
              <a:ext uri="{FF2B5EF4-FFF2-40B4-BE49-F238E27FC236}">
                <a16:creationId xmlns:a16="http://schemas.microsoft.com/office/drawing/2014/main" id="{F5BC32F6-6709-5AD5-8DD9-C327F963CADF}"/>
              </a:ext>
            </a:extLst>
          </p:cNvPr>
          <p:cNvSpPr txBox="1"/>
          <p:nvPr/>
        </p:nvSpPr>
        <p:spPr>
          <a:xfrm>
            <a:off x="336358" y="1452203"/>
            <a:ext cx="3352310" cy="4536398"/>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r>
              <a:rPr lang="en-US" dirty="0">
                <a:solidFill>
                  <a:schemeClr val="bg1"/>
                </a:solidFill>
              </a:rPr>
              <a:t>Identify Recurring Expenses:</a:t>
            </a:r>
          </a:p>
          <a:p>
            <a:pPr>
              <a:lnSpc>
                <a:spcPct val="90000"/>
              </a:lnSpc>
              <a:spcBef>
                <a:spcPts val="1000"/>
              </a:spcBef>
              <a:buClr>
                <a:schemeClr val="accent1"/>
              </a:buClr>
              <a:buSzPct val="80000"/>
            </a:pPr>
            <a:r>
              <a:rPr lang="en-US" dirty="0">
                <a:solidFill>
                  <a:schemeClr val="bg1"/>
                </a:solidFill>
              </a:rPr>
              <a:t>List all regular expenses such as rent, utilities, insurance, etc., that require periodic journal entries</a:t>
            </a:r>
          </a:p>
          <a:p>
            <a:pPr>
              <a:lnSpc>
                <a:spcPct val="90000"/>
              </a:lnSpc>
              <a:spcBef>
                <a:spcPts val="1000"/>
              </a:spcBef>
              <a:buClr>
                <a:schemeClr val="accent1"/>
              </a:buClr>
              <a:buSzPct val="80000"/>
            </a:pPr>
            <a:r>
              <a:rPr lang="en-US" dirty="0">
                <a:solidFill>
                  <a:schemeClr val="bg1"/>
                </a:solidFill>
              </a:rPr>
              <a:t>Access the Journal Entries Module:</a:t>
            </a:r>
          </a:p>
          <a:p>
            <a:pPr>
              <a:lnSpc>
                <a:spcPct val="90000"/>
              </a:lnSpc>
              <a:spcBef>
                <a:spcPts val="1000"/>
              </a:spcBef>
              <a:buClr>
                <a:schemeClr val="accent1"/>
              </a:buClr>
              <a:buSzPct val="80000"/>
            </a:pPr>
            <a:r>
              <a:rPr lang="en-US" dirty="0">
                <a:solidFill>
                  <a:schemeClr val="bg1"/>
                </a:solidFill>
              </a:rPr>
              <a:t>navigate to the General Ledger module </a:t>
            </a:r>
          </a:p>
          <a:p>
            <a:pPr>
              <a:lnSpc>
                <a:spcPct val="90000"/>
              </a:lnSpc>
              <a:spcBef>
                <a:spcPts val="1000"/>
              </a:spcBef>
              <a:buClr>
                <a:schemeClr val="accent1"/>
              </a:buClr>
              <a:buSzPct val="80000"/>
            </a:pPr>
            <a:r>
              <a:rPr lang="en-US" dirty="0">
                <a:solidFill>
                  <a:schemeClr val="bg1"/>
                </a:solidFill>
              </a:rPr>
              <a:t>Go to the Journal&gt;Enter&gt;Recurring</a:t>
            </a:r>
          </a:p>
        </p:txBody>
      </p:sp>
      <p:pic>
        <p:nvPicPr>
          <p:cNvPr id="9" name="صورة 8" descr="صورة تحتوي على نص, لقطة شاشة, برمجيات, عرض&#10;&#10;تم إنشاء الوصف تلقائياً">
            <a:extLst>
              <a:ext uri="{FF2B5EF4-FFF2-40B4-BE49-F238E27FC236}">
                <a16:creationId xmlns:a16="http://schemas.microsoft.com/office/drawing/2014/main" id="{BD31F097-780F-0519-5D7B-5A0CFE74ECCC}"/>
              </a:ext>
            </a:extLst>
          </p:cNvPr>
          <p:cNvPicPr>
            <a:picLocks noChangeAspect="1"/>
          </p:cNvPicPr>
          <p:nvPr/>
        </p:nvPicPr>
        <p:blipFill>
          <a:blip r:embed="rId2"/>
          <a:stretch>
            <a:fillRect/>
          </a:stretch>
        </p:blipFill>
        <p:spPr>
          <a:xfrm>
            <a:off x="4250890" y="944380"/>
            <a:ext cx="4759455" cy="5227390"/>
          </a:xfrm>
          <a:prstGeom prst="rect">
            <a:avLst/>
          </a:prstGeom>
        </p:spPr>
      </p:pic>
      <p:sp>
        <p:nvSpPr>
          <p:cNvPr id="22" name="Isosceles Triangle 2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مستطيل: زوايا مستديرة 11">
            <a:extLst>
              <a:ext uri="{FF2B5EF4-FFF2-40B4-BE49-F238E27FC236}">
                <a16:creationId xmlns:a16="http://schemas.microsoft.com/office/drawing/2014/main" id="{D5F0F6C4-65F2-CC4D-91BA-4519152FC8A6}"/>
              </a:ext>
            </a:extLst>
          </p:cNvPr>
          <p:cNvSpPr/>
          <p:nvPr/>
        </p:nvSpPr>
        <p:spPr>
          <a:xfrm>
            <a:off x="1573968" y="209559"/>
            <a:ext cx="5471410" cy="4313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solidFill>
              </a:rPr>
              <a:t>Steps to Implement Recurring Journal Entries: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1" name="مربع نص 10">
            <a:extLst>
              <a:ext uri="{FF2B5EF4-FFF2-40B4-BE49-F238E27FC236}">
                <a16:creationId xmlns:a16="http://schemas.microsoft.com/office/drawing/2014/main" id="{9A14FA88-3187-4A35-1A95-0A93A583BE31}"/>
              </a:ext>
            </a:extLst>
          </p:cNvPr>
          <p:cNvSpPr txBox="1"/>
          <p:nvPr/>
        </p:nvSpPr>
        <p:spPr>
          <a:xfrm>
            <a:off x="134911" y="1588957"/>
            <a:ext cx="3644529" cy="3372787"/>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bg1"/>
                </a:solidFill>
              </a:rPr>
              <a:t>Fill in the necessary details:</a:t>
            </a:r>
          </a:p>
          <a:p>
            <a:pPr>
              <a:spcBef>
                <a:spcPts val="1000"/>
              </a:spcBef>
              <a:buClr>
                <a:schemeClr val="accent1"/>
              </a:buClr>
              <a:buSzPct val="80000"/>
            </a:pPr>
            <a:r>
              <a:rPr lang="en-US" dirty="0">
                <a:solidFill>
                  <a:schemeClr val="bg1"/>
                </a:solidFill>
              </a:rPr>
              <a:t>choose a name for the batch and the ledger Specify the recurring batch type </a:t>
            </a:r>
          </a:p>
          <a:p>
            <a:pPr>
              <a:spcBef>
                <a:spcPts val="1000"/>
              </a:spcBef>
              <a:buClr>
                <a:schemeClr val="accent1"/>
              </a:buClr>
              <a:buSzPct val="80000"/>
            </a:pPr>
            <a:r>
              <a:rPr lang="en-US" dirty="0">
                <a:solidFill>
                  <a:schemeClr val="bg1"/>
                </a:solidFill>
              </a:rPr>
              <a:t>Journal Name: Give a unique name for easy identification.</a:t>
            </a:r>
          </a:p>
          <a:p>
            <a:pPr>
              <a:spcBef>
                <a:spcPts val="1000"/>
              </a:spcBef>
              <a:buClr>
                <a:schemeClr val="accent1"/>
              </a:buClr>
              <a:buSzPct val="80000"/>
            </a:pPr>
            <a:r>
              <a:rPr lang="en-US" dirty="0">
                <a:solidFill>
                  <a:schemeClr val="bg1"/>
                </a:solidFill>
              </a:rPr>
              <a:t>Currency: Specify the currency for the entries choose the appropriate category</a:t>
            </a:r>
          </a:p>
        </p:txBody>
      </p:sp>
      <p:pic>
        <p:nvPicPr>
          <p:cNvPr id="9" name="صورة 8" descr="صورة تحتوي على نص, لقطة شاشة, برمجيات, أيقونة الحاسوب&#10;&#10;تم إنشاء الوصف تلقائياً">
            <a:extLst>
              <a:ext uri="{FF2B5EF4-FFF2-40B4-BE49-F238E27FC236}">
                <a16:creationId xmlns:a16="http://schemas.microsoft.com/office/drawing/2014/main" id="{10504798-CAE9-B8A0-58F5-6430E9E4A81C}"/>
              </a:ext>
            </a:extLst>
          </p:cNvPr>
          <p:cNvPicPr>
            <a:picLocks noChangeAspect="1"/>
          </p:cNvPicPr>
          <p:nvPr/>
        </p:nvPicPr>
        <p:blipFill>
          <a:blip r:embed="rId2"/>
          <a:stretch>
            <a:fillRect/>
          </a:stretch>
        </p:blipFill>
        <p:spPr>
          <a:xfrm>
            <a:off x="4199438" y="1289155"/>
            <a:ext cx="4835047" cy="4616970"/>
          </a:xfrm>
          <a:prstGeom prst="rect">
            <a:avLst/>
          </a:prstGeom>
        </p:spPr>
      </p:pic>
      <p:sp>
        <p:nvSpPr>
          <p:cNvPr id="22" name="Isosceles Triangle 2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descr="صورة تحتوي على نص, لقطة شاشة, برمجيات, موازِ&#10;&#10;تم إنشاء الوصف تلقائياً">
            <a:extLst>
              <a:ext uri="{FF2B5EF4-FFF2-40B4-BE49-F238E27FC236}">
                <a16:creationId xmlns:a16="http://schemas.microsoft.com/office/drawing/2014/main" id="{E0ECD440-B010-68F9-435B-F76F5FBBE1D1}"/>
              </a:ext>
            </a:extLst>
          </p:cNvPr>
          <p:cNvPicPr>
            <a:picLocks noChangeAspect="1"/>
          </p:cNvPicPr>
          <p:nvPr/>
        </p:nvPicPr>
        <p:blipFill>
          <a:blip r:embed="rId2"/>
          <a:stretch>
            <a:fillRect/>
          </a:stretch>
        </p:blipFill>
        <p:spPr>
          <a:xfrm>
            <a:off x="4000500" y="119920"/>
            <a:ext cx="5143500" cy="6550703"/>
          </a:xfrm>
          <a:prstGeom prst="rect">
            <a:avLst/>
          </a:prstGeom>
        </p:spPr>
      </p:pic>
      <p:sp>
        <p:nvSpPr>
          <p:cNvPr id="11" name="مربع نص 10">
            <a:extLst>
              <a:ext uri="{FF2B5EF4-FFF2-40B4-BE49-F238E27FC236}">
                <a16:creationId xmlns:a16="http://schemas.microsoft.com/office/drawing/2014/main" id="{55395713-A373-D149-A61A-DEC313A085F7}"/>
              </a:ext>
            </a:extLst>
          </p:cNvPr>
          <p:cNvSpPr txBox="1"/>
          <p:nvPr/>
        </p:nvSpPr>
        <p:spPr>
          <a:xfrm>
            <a:off x="528404" y="1166842"/>
            <a:ext cx="3129196" cy="4524315"/>
          </a:xfrm>
          <a:prstGeom prst="rect">
            <a:avLst/>
          </a:prstGeom>
          <a:noFill/>
        </p:spPr>
        <p:txBody>
          <a:bodyPr wrap="square">
            <a:spAutoFit/>
          </a:bodyPr>
          <a:lstStyle/>
          <a:p>
            <a:r>
              <a:rPr lang="ar-EG" dirty="0" err="1"/>
              <a:t>Journal</a:t>
            </a:r>
            <a:r>
              <a:rPr lang="ar-EG" dirty="0"/>
              <a:t> </a:t>
            </a:r>
            <a:r>
              <a:rPr lang="ar-EG" dirty="0" err="1"/>
              <a:t>Lines</a:t>
            </a:r>
            <a:r>
              <a:rPr lang="ar-EG" dirty="0"/>
              <a:t>: </a:t>
            </a:r>
            <a:r>
              <a:rPr lang="ar-EG" dirty="0" err="1"/>
              <a:t>Enter</a:t>
            </a:r>
            <a:r>
              <a:rPr lang="ar-EG" dirty="0"/>
              <a:t> </a:t>
            </a:r>
            <a:r>
              <a:rPr lang="ar-EG" dirty="0" err="1"/>
              <a:t>the</a:t>
            </a:r>
            <a:r>
              <a:rPr lang="ar-EG" dirty="0"/>
              <a:t> </a:t>
            </a:r>
            <a:r>
              <a:rPr lang="ar-EG" dirty="0" err="1"/>
              <a:t>accounts</a:t>
            </a:r>
            <a:r>
              <a:rPr lang="ar-EG" dirty="0"/>
              <a:t> </a:t>
            </a:r>
            <a:r>
              <a:rPr lang="ar-EG" dirty="0" err="1"/>
              <a:t>to</a:t>
            </a:r>
            <a:r>
              <a:rPr lang="ar-EG" dirty="0"/>
              <a:t> </a:t>
            </a:r>
            <a:r>
              <a:rPr lang="ar-EG" dirty="0" err="1"/>
              <a:t>be</a:t>
            </a:r>
            <a:r>
              <a:rPr lang="ar-EG" dirty="0"/>
              <a:t> </a:t>
            </a:r>
            <a:r>
              <a:rPr lang="ar-EG" dirty="0" err="1"/>
              <a:t>debited</a:t>
            </a:r>
            <a:r>
              <a:rPr lang="ar-EG" dirty="0"/>
              <a:t> </a:t>
            </a:r>
            <a:r>
              <a:rPr lang="ar-EG" dirty="0" err="1"/>
              <a:t>and</a:t>
            </a:r>
            <a:r>
              <a:rPr lang="ar-EG" dirty="0"/>
              <a:t> </a:t>
            </a:r>
            <a:r>
              <a:rPr lang="ar-EG" dirty="0" err="1"/>
              <a:t>credited</a:t>
            </a:r>
            <a:r>
              <a:rPr lang="ar-EG" dirty="0"/>
              <a:t> </a:t>
            </a:r>
            <a:r>
              <a:rPr lang="ar-EG" dirty="0" err="1"/>
              <a:t>for</a:t>
            </a:r>
            <a:r>
              <a:rPr lang="ar-EG" dirty="0"/>
              <a:t> </a:t>
            </a:r>
            <a:r>
              <a:rPr lang="ar-EG" dirty="0" err="1"/>
              <a:t>the</a:t>
            </a:r>
            <a:r>
              <a:rPr lang="ar-EG" dirty="0"/>
              <a:t> </a:t>
            </a:r>
            <a:r>
              <a:rPr lang="ar-EG" dirty="0" err="1"/>
              <a:t>expense</a:t>
            </a:r>
            <a:r>
              <a:rPr lang="ar-EG" dirty="0"/>
              <a:t> </a:t>
            </a:r>
          </a:p>
          <a:p>
            <a:endParaRPr lang="ar-EG" dirty="0"/>
          </a:p>
          <a:p>
            <a:r>
              <a:rPr lang="ar-EG" dirty="0" err="1"/>
              <a:t>enter</a:t>
            </a:r>
            <a:r>
              <a:rPr lang="ar-EG" dirty="0"/>
              <a:t> </a:t>
            </a:r>
            <a:r>
              <a:rPr lang="ar-EG" dirty="0" err="1"/>
              <a:t>the</a:t>
            </a:r>
            <a:r>
              <a:rPr lang="ar-EG" dirty="0"/>
              <a:t> </a:t>
            </a:r>
            <a:r>
              <a:rPr lang="ar-EG" dirty="0" err="1"/>
              <a:t>values</a:t>
            </a:r>
            <a:r>
              <a:rPr lang="ar-EG" dirty="0"/>
              <a:t> </a:t>
            </a:r>
            <a:r>
              <a:rPr lang="ar-EG" dirty="0" err="1"/>
              <a:t>if</a:t>
            </a:r>
            <a:r>
              <a:rPr lang="ar-EG" dirty="0"/>
              <a:t> </a:t>
            </a:r>
            <a:r>
              <a:rPr lang="ar-EG" dirty="0" err="1"/>
              <a:t>it</a:t>
            </a:r>
            <a:r>
              <a:rPr lang="ar-EG" dirty="0"/>
              <a:t> </a:t>
            </a:r>
            <a:r>
              <a:rPr lang="ar-EG" dirty="0" err="1"/>
              <a:t>is</a:t>
            </a:r>
            <a:r>
              <a:rPr lang="ar-EG" dirty="0"/>
              <a:t> a </a:t>
            </a:r>
            <a:r>
              <a:rPr lang="ar-EG" dirty="0" err="1"/>
              <a:t>recurring</a:t>
            </a:r>
            <a:r>
              <a:rPr lang="ar-EG" dirty="0"/>
              <a:t> </a:t>
            </a:r>
            <a:r>
              <a:rPr lang="ar-EG" dirty="0" err="1"/>
              <a:t>batchThis</a:t>
            </a:r>
            <a:r>
              <a:rPr lang="ar-EG" dirty="0"/>
              <a:t> </a:t>
            </a:r>
            <a:r>
              <a:rPr lang="ar-EG" dirty="0" err="1"/>
              <a:t>type</a:t>
            </a:r>
            <a:r>
              <a:rPr lang="ar-EG" dirty="0"/>
              <a:t> </a:t>
            </a:r>
            <a:r>
              <a:rPr lang="ar-EG" dirty="0" err="1"/>
              <a:t>is</a:t>
            </a:r>
            <a:r>
              <a:rPr lang="ar-EG" dirty="0"/>
              <a:t> </a:t>
            </a:r>
            <a:r>
              <a:rPr lang="ar-EG" dirty="0" err="1"/>
              <a:t>used</a:t>
            </a:r>
            <a:r>
              <a:rPr lang="ar-EG" dirty="0"/>
              <a:t> </a:t>
            </a:r>
            <a:r>
              <a:rPr lang="ar-EG" dirty="0" err="1"/>
              <a:t>for</a:t>
            </a:r>
            <a:r>
              <a:rPr lang="ar-EG" dirty="0"/>
              <a:t> </a:t>
            </a:r>
            <a:r>
              <a:rPr lang="ar-EG" dirty="0" err="1"/>
              <a:t>recurring</a:t>
            </a:r>
            <a:r>
              <a:rPr lang="ar-EG" dirty="0"/>
              <a:t> </a:t>
            </a:r>
            <a:r>
              <a:rPr lang="ar-EG" dirty="0" err="1"/>
              <a:t>entries</a:t>
            </a:r>
            <a:r>
              <a:rPr lang="ar-EG" dirty="0"/>
              <a:t> </a:t>
            </a:r>
            <a:r>
              <a:rPr lang="ar-EG" dirty="0" err="1"/>
              <a:t>with</a:t>
            </a:r>
            <a:r>
              <a:rPr lang="ar-EG" dirty="0"/>
              <a:t> a </a:t>
            </a:r>
            <a:r>
              <a:rPr lang="ar-EG" dirty="0" err="1"/>
              <a:t>known</a:t>
            </a:r>
            <a:r>
              <a:rPr lang="ar-EG" dirty="0"/>
              <a:t> </a:t>
            </a:r>
            <a:r>
              <a:rPr lang="ar-EG" dirty="0" err="1"/>
              <a:t>future</a:t>
            </a:r>
            <a:r>
              <a:rPr lang="ar-EG" dirty="0"/>
              <a:t> </a:t>
            </a:r>
            <a:r>
              <a:rPr lang="ar-EG" dirty="0" err="1"/>
              <a:t>value</a:t>
            </a:r>
            <a:r>
              <a:rPr lang="ar-EG" dirty="0"/>
              <a:t>. </a:t>
            </a:r>
            <a:r>
              <a:rPr lang="ar-EG" dirty="0" err="1"/>
              <a:t>We</a:t>
            </a:r>
            <a:r>
              <a:rPr lang="ar-EG" dirty="0"/>
              <a:t> </a:t>
            </a:r>
            <a:r>
              <a:rPr lang="ar-EG" dirty="0" err="1"/>
              <a:t>start</a:t>
            </a:r>
            <a:r>
              <a:rPr lang="ar-EG" dirty="0"/>
              <a:t> </a:t>
            </a:r>
            <a:r>
              <a:rPr lang="ar-EG" dirty="0" err="1"/>
              <a:t>with</a:t>
            </a:r>
            <a:r>
              <a:rPr lang="ar-EG" dirty="0"/>
              <a:t> </a:t>
            </a:r>
            <a:r>
              <a:rPr lang="ar-EG" dirty="0" err="1"/>
              <a:t>the</a:t>
            </a:r>
            <a:r>
              <a:rPr lang="ar-EG" dirty="0"/>
              <a:t> </a:t>
            </a:r>
            <a:r>
              <a:rPr lang="ar-EG" dirty="0" err="1"/>
              <a:t>debit</a:t>
            </a:r>
            <a:r>
              <a:rPr lang="ar-EG" dirty="0"/>
              <a:t> </a:t>
            </a:r>
            <a:r>
              <a:rPr lang="ar-EG" dirty="0" err="1"/>
              <a:t>side</a:t>
            </a:r>
            <a:r>
              <a:rPr lang="ar-EG" dirty="0"/>
              <a:t> (DR), </a:t>
            </a:r>
            <a:r>
              <a:rPr lang="ar-EG" dirty="0" err="1"/>
              <a:t>and</a:t>
            </a:r>
            <a:r>
              <a:rPr lang="ar-EG" dirty="0"/>
              <a:t> </a:t>
            </a:r>
            <a:r>
              <a:rPr lang="ar-EG" dirty="0" err="1"/>
              <a:t>its</a:t>
            </a:r>
            <a:r>
              <a:rPr lang="ar-EG" dirty="0"/>
              <a:t> </a:t>
            </a:r>
            <a:r>
              <a:rPr lang="ar-EG" dirty="0" err="1"/>
              <a:t>value</a:t>
            </a:r>
            <a:r>
              <a:rPr lang="ar-EG" dirty="0"/>
              <a:t> </a:t>
            </a:r>
            <a:r>
              <a:rPr lang="ar-EG" dirty="0" err="1"/>
              <a:t>is</a:t>
            </a:r>
            <a:r>
              <a:rPr lang="ar-EG" dirty="0"/>
              <a:t> </a:t>
            </a:r>
            <a:r>
              <a:rPr lang="ar-EG" dirty="0" err="1"/>
              <a:t>positive</a:t>
            </a:r>
            <a:r>
              <a:rPr lang="ar-EG" dirty="0"/>
              <a:t>. </a:t>
            </a:r>
          </a:p>
          <a:p>
            <a:endParaRPr lang="ar-EG" dirty="0"/>
          </a:p>
          <a:p>
            <a:r>
              <a:rPr lang="ar-EG" dirty="0" err="1"/>
              <a:t>Then</a:t>
            </a:r>
            <a:r>
              <a:rPr lang="ar-EG" dirty="0"/>
              <a:t> </a:t>
            </a:r>
            <a:r>
              <a:rPr lang="ar-EG" dirty="0" err="1"/>
              <a:t>we</a:t>
            </a:r>
            <a:r>
              <a:rPr lang="ar-EG" dirty="0"/>
              <a:t> </a:t>
            </a:r>
            <a:r>
              <a:rPr lang="ar-EG" dirty="0" err="1"/>
              <a:t>save</a:t>
            </a:r>
            <a:r>
              <a:rPr lang="ar-EG" dirty="0"/>
              <a:t> </a:t>
            </a:r>
            <a:r>
              <a:rPr lang="ar-EG" dirty="0" err="1"/>
              <a:t>and</a:t>
            </a:r>
            <a:r>
              <a:rPr lang="ar-EG" dirty="0"/>
              <a:t> </a:t>
            </a:r>
            <a:r>
              <a:rPr lang="ar-EG" dirty="0" err="1"/>
              <a:t>add</a:t>
            </a:r>
            <a:r>
              <a:rPr lang="ar-EG" dirty="0"/>
              <a:t> a </a:t>
            </a:r>
            <a:r>
              <a:rPr lang="ar-EG" dirty="0" err="1"/>
              <a:t>new</a:t>
            </a:r>
            <a:r>
              <a:rPr lang="ar-EG" dirty="0"/>
              <a:t> </a:t>
            </a:r>
            <a:r>
              <a:rPr lang="ar-EG" dirty="0" err="1"/>
              <a:t>line</a:t>
            </a:r>
            <a:r>
              <a:rPr lang="ar-EG" dirty="0"/>
              <a:t> </a:t>
            </a:r>
            <a:r>
              <a:rPr lang="ar-EG" dirty="0" err="1"/>
              <a:t>for</a:t>
            </a:r>
            <a:r>
              <a:rPr lang="ar-EG" dirty="0"/>
              <a:t> </a:t>
            </a:r>
            <a:r>
              <a:rPr lang="ar-EG" dirty="0" err="1"/>
              <a:t>the</a:t>
            </a:r>
            <a:r>
              <a:rPr lang="ar-EG" dirty="0"/>
              <a:t> </a:t>
            </a:r>
            <a:r>
              <a:rPr lang="ar-EG" dirty="0" err="1"/>
              <a:t>credit</a:t>
            </a:r>
            <a:r>
              <a:rPr lang="ar-EG" dirty="0"/>
              <a:t> </a:t>
            </a:r>
            <a:r>
              <a:rPr lang="ar-EG" dirty="0" err="1"/>
              <a:t>side</a:t>
            </a:r>
            <a:r>
              <a:rPr lang="ar-EG" dirty="0"/>
              <a:t> (CR), </a:t>
            </a:r>
            <a:r>
              <a:rPr lang="ar-EG" dirty="0" err="1"/>
              <a:t>and</a:t>
            </a:r>
            <a:r>
              <a:rPr lang="ar-EG" dirty="0"/>
              <a:t> </a:t>
            </a:r>
            <a:r>
              <a:rPr lang="ar-EG" dirty="0" err="1"/>
              <a:t>its</a:t>
            </a:r>
            <a:r>
              <a:rPr lang="ar-EG" dirty="0"/>
              <a:t> </a:t>
            </a:r>
            <a:r>
              <a:rPr lang="ar-EG" dirty="0" err="1"/>
              <a:t>value</a:t>
            </a:r>
            <a:r>
              <a:rPr lang="ar-EG" dirty="0"/>
              <a:t> </a:t>
            </a:r>
            <a:r>
              <a:rPr lang="ar-EG" dirty="0" err="1"/>
              <a:t>is</a:t>
            </a:r>
            <a:r>
              <a:rPr lang="ar-EG" dirty="0"/>
              <a:t> </a:t>
            </a:r>
            <a:r>
              <a:rPr lang="ar-EG" dirty="0" err="1"/>
              <a:t>negative</a:t>
            </a:r>
            <a:endParaRPr lang="ar-EG"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8" name="Rectangle 17">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6"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8" name="Isosceles Triangle 27">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0"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2" name="Isosceles Triangle 31">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4" name="Freeform: Shape 33">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صورة 4" descr="صورة تحتوي على نص, لقطة شاشة, برمجيات, موقع إلكتروني&#10;&#10;تم إنشاء الوصف تلقائياً">
            <a:extLst>
              <a:ext uri="{FF2B5EF4-FFF2-40B4-BE49-F238E27FC236}">
                <a16:creationId xmlns:a16="http://schemas.microsoft.com/office/drawing/2014/main" id="{44A811B3-5CA2-4277-21E2-87C7C32EC722}"/>
              </a:ext>
            </a:extLst>
          </p:cNvPr>
          <p:cNvPicPr>
            <a:picLocks noChangeAspect="1"/>
          </p:cNvPicPr>
          <p:nvPr/>
        </p:nvPicPr>
        <p:blipFill>
          <a:blip r:embed="rId2"/>
          <a:stretch>
            <a:fillRect/>
          </a:stretch>
        </p:blipFill>
        <p:spPr>
          <a:xfrm>
            <a:off x="318637" y="381972"/>
            <a:ext cx="4418120" cy="6205927"/>
          </a:xfrm>
          <a:prstGeom prst="rect">
            <a:avLst/>
          </a:prstGeom>
        </p:spPr>
      </p:pic>
      <p:sp>
        <p:nvSpPr>
          <p:cNvPr id="11" name="مربع نص 10">
            <a:extLst>
              <a:ext uri="{FF2B5EF4-FFF2-40B4-BE49-F238E27FC236}">
                <a16:creationId xmlns:a16="http://schemas.microsoft.com/office/drawing/2014/main" id="{16B9C5BA-9141-4DA6-EC88-116A60632F94}"/>
              </a:ext>
            </a:extLst>
          </p:cNvPr>
          <p:cNvSpPr txBox="1"/>
          <p:nvPr/>
        </p:nvSpPr>
        <p:spPr>
          <a:xfrm>
            <a:off x="5393135" y="2022444"/>
            <a:ext cx="3384741" cy="3317938"/>
          </a:xfrm>
          <a:prstGeom prst="rect">
            <a:avLst/>
          </a:prstGeom>
        </p:spPr>
        <p:txBody>
          <a:bodyPr vert="horz" lIns="91440" tIns="45720" rIns="91440" bIns="45720" rtlCol="0" anchor="t">
            <a:normAutofit/>
          </a:bodyPr>
          <a:lstStyle/>
          <a:p>
            <a:pPr>
              <a:spcBef>
                <a:spcPts val="1000"/>
              </a:spcBef>
              <a:buClr>
                <a:schemeClr val="accent1"/>
              </a:buClr>
              <a:buSzPct val="80000"/>
              <a:buFont typeface="Wingdings 3" charset="2"/>
              <a:buChar char=""/>
            </a:pPr>
            <a:r>
              <a:rPr lang="en-US" dirty="0">
                <a:solidFill>
                  <a:srgbClr val="FFFFFF"/>
                </a:solidFill>
              </a:rPr>
              <a:t>Schedule Recurring Entries:</a:t>
            </a:r>
          </a:p>
          <a:p>
            <a:pPr>
              <a:spcBef>
                <a:spcPts val="1000"/>
              </a:spcBef>
              <a:buClr>
                <a:schemeClr val="accent1"/>
              </a:buClr>
              <a:buSzPct val="80000"/>
              <a:buFont typeface="Wingdings 3" charset="2"/>
              <a:buChar char=""/>
            </a:pPr>
            <a:r>
              <a:rPr lang="en-US" dirty="0">
                <a:solidFill>
                  <a:srgbClr val="FFFFFF"/>
                </a:solidFill>
              </a:rPr>
              <a:t>click on generate and </a:t>
            </a:r>
          </a:p>
          <a:p>
            <a:pPr>
              <a:spcBef>
                <a:spcPts val="1000"/>
              </a:spcBef>
              <a:buClr>
                <a:schemeClr val="accent1"/>
              </a:buClr>
              <a:buSzPct val="80000"/>
            </a:pPr>
            <a:r>
              <a:rPr lang="en-US" dirty="0">
                <a:solidFill>
                  <a:srgbClr val="FFFFFF"/>
                </a:solidFill>
              </a:rPr>
              <a:t>then </a:t>
            </a:r>
          </a:p>
          <a:p>
            <a:pPr>
              <a:spcBef>
                <a:spcPts val="1000"/>
              </a:spcBef>
              <a:buClr>
                <a:schemeClr val="accent1"/>
              </a:buClr>
              <a:buSzPct val="80000"/>
              <a:buFont typeface="Wingdings 3" charset="2"/>
              <a:buChar char=""/>
            </a:pPr>
            <a:r>
              <a:rPr lang="en-US" dirty="0">
                <a:solidFill>
                  <a:srgbClr val="FFFFFF"/>
                </a:solidFill>
              </a:rPr>
              <a:t>click on schedule choose the period in which we want to create the schedule Choose the start date and end date for the recurring entries And press schedule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5" name="Straight Connector 14">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8"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9" name="Isosceles Triangle 18">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0"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1"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2"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3" name="Isosceles Triangle 22">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4" name="Isosceles Triangle 23">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p:nvSpPr>
          <p:cNvPr id="26" name="Rectangle 25">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44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643468"/>
            <a:ext cx="8178800"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descr="صورة تحتوي على نص, لقطة شاشة, برمجيات, أيقونة الحاسوب&#10;&#10;تم إنشاء الوصف تلقائياً">
            <a:extLst>
              <a:ext uri="{FF2B5EF4-FFF2-40B4-BE49-F238E27FC236}">
                <a16:creationId xmlns:a16="http://schemas.microsoft.com/office/drawing/2014/main" id="{8C5FBE0B-1A69-EF25-5D66-15360BBC65A8}"/>
              </a:ext>
            </a:extLst>
          </p:cNvPr>
          <p:cNvPicPr>
            <a:picLocks noChangeAspect="1"/>
          </p:cNvPicPr>
          <p:nvPr/>
        </p:nvPicPr>
        <p:blipFill>
          <a:blip r:embed="rId2"/>
          <a:stretch>
            <a:fillRect/>
          </a:stretch>
        </p:blipFill>
        <p:spPr>
          <a:xfrm>
            <a:off x="1232064" y="778639"/>
            <a:ext cx="6781800" cy="4567610"/>
          </a:xfrm>
          <a:prstGeom prst="rect">
            <a:avLst/>
          </a:prstGeom>
        </p:spPr>
      </p:pic>
      <p:sp>
        <p:nvSpPr>
          <p:cNvPr id="5" name="مربع نص 4">
            <a:extLst>
              <a:ext uri="{FF2B5EF4-FFF2-40B4-BE49-F238E27FC236}">
                <a16:creationId xmlns:a16="http://schemas.microsoft.com/office/drawing/2014/main" id="{18061788-B5AA-1768-E58E-E71226C04759}"/>
              </a:ext>
            </a:extLst>
          </p:cNvPr>
          <p:cNvSpPr txBox="1"/>
          <p:nvPr/>
        </p:nvSpPr>
        <p:spPr>
          <a:xfrm>
            <a:off x="1232064" y="5481419"/>
            <a:ext cx="6724649" cy="461665"/>
          </a:xfrm>
          <a:prstGeom prst="rect">
            <a:avLst/>
          </a:prstGeom>
          <a:noFill/>
        </p:spPr>
        <p:txBody>
          <a:bodyPr wrap="square">
            <a:spAutoFit/>
          </a:bodyPr>
          <a:lstStyle/>
          <a:p>
            <a:r>
              <a:rPr lang="ar-EG" sz="2400" b="1" dirty="0" err="1">
                <a:solidFill>
                  <a:schemeClr val="accent2">
                    <a:lumMod val="75000"/>
                  </a:schemeClr>
                </a:solidFill>
              </a:rPr>
              <a:t>specify</a:t>
            </a:r>
            <a:r>
              <a:rPr lang="ar-EG" sz="2400" b="1" dirty="0">
                <a:solidFill>
                  <a:schemeClr val="accent2">
                    <a:lumMod val="75000"/>
                  </a:schemeClr>
                </a:solidFill>
              </a:rPr>
              <a:t> </a:t>
            </a:r>
            <a:r>
              <a:rPr lang="ar-EG" sz="2400" b="1" dirty="0" err="1">
                <a:solidFill>
                  <a:schemeClr val="accent2">
                    <a:lumMod val="75000"/>
                  </a:schemeClr>
                </a:solidFill>
              </a:rPr>
              <a:t>when</a:t>
            </a:r>
            <a:r>
              <a:rPr lang="ar-EG" sz="2400" b="1" dirty="0">
                <a:solidFill>
                  <a:schemeClr val="accent2">
                    <a:lumMod val="75000"/>
                  </a:schemeClr>
                </a:solidFill>
              </a:rPr>
              <a:t> </a:t>
            </a:r>
            <a:r>
              <a:rPr lang="ar-EG" sz="2400" b="1" dirty="0" err="1">
                <a:solidFill>
                  <a:schemeClr val="accent2">
                    <a:lumMod val="75000"/>
                  </a:schemeClr>
                </a:solidFill>
              </a:rPr>
              <a:t>to</a:t>
            </a:r>
            <a:r>
              <a:rPr lang="ar-EG" sz="2400" b="1" dirty="0">
                <a:solidFill>
                  <a:schemeClr val="accent2">
                    <a:lumMod val="75000"/>
                  </a:schemeClr>
                </a:solidFill>
              </a:rPr>
              <a:t> </a:t>
            </a:r>
            <a:r>
              <a:rPr lang="ar-EG" sz="2400" b="1" dirty="0" err="1">
                <a:solidFill>
                  <a:schemeClr val="accent2">
                    <a:lumMod val="75000"/>
                  </a:schemeClr>
                </a:solidFill>
              </a:rPr>
              <a:t>run</a:t>
            </a:r>
            <a:r>
              <a:rPr lang="ar-EG" sz="2400" b="1" dirty="0">
                <a:solidFill>
                  <a:schemeClr val="accent2">
                    <a:lumMod val="75000"/>
                  </a:schemeClr>
                </a:solidFill>
              </a:rPr>
              <a:t> </a:t>
            </a:r>
            <a:r>
              <a:rPr lang="ar-EG" sz="2400" b="1" dirty="0" err="1">
                <a:solidFill>
                  <a:schemeClr val="accent2">
                    <a:lumMod val="75000"/>
                  </a:schemeClr>
                </a:solidFill>
              </a:rPr>
              <a:t>the</a:t>
            </a:r>
            <a:r>
              <a:rPr lang="ar-EG" sz="2400" b="1" dirty="0">
                <a:solidFill>
                  <a:schemeClr val="accent2">
                    <a:lumMod val="75000"/>
                  </a:schemeClr>
                </a:solidFill>
              </a:rPr>
              <a:t> </a:t>
            </a:r>
            <a:r>
              <a:rPr lang="ar-EG" sz="2400" b="1" dirty="0" err="1">
                <a:solidFill>
                  <a:schemeClr val="accent2">
                    <a:lumMod val="75000"/>
                  </a:schemeClr>
                </a:solidFill>
              </a:rPr>
              <a:t>job</a:t>
            </a:r>
            <a:r>
              <a:rPr lang="ar-EG" sz="2400" b="1" dirty="0">
                <a:solidFill>
                  <a:schemeClr val="accent2">
                    <a:lumMod val="75000"/>
                  </a:schemeClr>
                </a:solidFill>
              </a:rPr>
              <a:t> </a:t>
            </a:r>
            <a:r>
              <a:rPr lang="ar-EG" sz="2400" b="1" dirty="0" err="1">
                <a:solidFill>
                  <a:schemeClr val="accent2">
                    <a:lumMod val="75000"/>
                  </a:schemeClr>
                </a:solidFill>
              </a:rPr>
              <a:t>And</a:t>
            </a:r>
            <a:r>
              <a:rPr lang="ar-EG" sz="2400" b="1" dirty="0">
                <a:solidFill>
                  <a:schemeClr val="accent2">
                    <a:lumMod val="75000"/>
                  </a:schemeClr>
                </a:solidFill>
              </a:rPr>
              <a:t> </a:t>
            </a:r>
            <a:r>
              <a:rPr lang="ar-EG" sz="2400" b="1" dirty="0" err="1">
                <a:solidFill>
                  <a:schemeClr val="accent2">
                    <a:lumMod val="75000"/>
                  </a:schemeClr>
                </a:solidFill>
              </a:rPr>
              <a:t>press</a:t>
            </a:r>
            <a:r>
              <a:rPr lang="ar-EG" sz="2400" b="1" dirty="0">
                <a:solidFill>
                  <a:schemeClr val="accent2">
                    <a:lumMod val="75000"/>
                  </a:schemeClr>
                </a:solidFill>
              </a:rPr>
              <a:t> </a:t>
            </a:r>
            <a:r>
              <a:rPr lang="ar-EG" sz="2400" b="1" dirty="0" err="1">
                <a:solidFill>
                  <a:schemeClr val="accent2">
                    <a:lumMod val="75000"/>
                  </a:schemeClr>
                </a:solidFill>
              </a:rPr>
              <a:t>submit</a:t>
            </a:r>
            <a:endParaRPr lang="ar-EG" sz="2400" b="1" dirty="0">
              <a:solidFill>
                <a:schemeClr val="accent2">
                  <a:lumMod val="75000"/>
                </a:schemeClr>
              </a:solidFill>
            </a:endParaRPr>
          </a:p>
        </p:txBody>
      </p:sp>
    </p:spTree>
    <p:extLst>
      <p:ext uri="{BB962C8B-B14F-4D97-AF65-F5344CB8AC3E}">
        <p14:creationId xmlns:p14="http://schemas.microsoft.com/office/powerpoint/2010/main" val="4209108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صورة 12" descr="صورة تحتوي على نص, لقطة شاشة, موازِ, برمجيات&#10;&#10;تم إنشاء الوصف تلقائياً">
            <a:extLst>
              <a:ext uri="{FF2B5EF4-FFF2-40B4-BE49-F238E27FC236}">
                <a16:creationId xmlns:a16="http://schemas.microsoft.com/office/drawing/2014/main" id="{147DA567-C0B3-BABC-D62B-3268C26D0A2B}"/>
              </a:ext>
            </a:extLst>
          </p:cNvPr>
          <p:cNvPicPr>
            <a:picLocks noChangeAspect="1"/>
          </p:cNvPicPr>
          <p:nvPr/>
        </p:nvPicPr>
        <p:blipFill>
          <a:blip r:embed="rId2"/>
          <a:stretch>
            <a:fillRect/>
          </a:stretch>
        </p:blipFill>
        <p:spPr>
          <a:xfrm>
            <a:off x="4435320" y="0"/>
            <a:ext cx="4530566" cy="6858000"/>
          </a:xfrm>
          <a:prstGeom prst="rect">
            <a:avLst/>
          </a:prstGeom>
        </p:spPr>
      </p:pic>
      <p:graphicFrame>
        <p:nvGraphicFramePr>
          <p:cNvPr id="17" name="مربع نص 14">
            <a:extLst>
              <a:ext uri="{FF2B5EF4-FFF2-40B4-BE49-F238E27FC236}">
                <a16:creationId xmlns:a16="http://schemas.microsoft.com/office/drawing/2014/main" id="{47A716B7-8DAA-0FFF-C622-B6BAAECB9622}"/>
              </a:ext>
            </a:extLst>
          </p:cNvPr>
          <p:cNvGraphicFramePr/>
          <p:nvPr>
            <p:extLst>
              <p:ext uri="{D42A27DB-BD31-4B8C-83A1-F6EECF244321}">
                <p14:modId xmlns:p14="http://schemas.microsoft.com/office/powerpoint/2010/main" val="3489488414"/>
              </p:ext>
            </p:extLst>
          </p:nvPr>
        </p:nvGraphicFramePr>
        <p:xfrm>
          <a:off x="284813" y="344774"/>
          <a:ext cx="4002374" cy="628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9"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3"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9"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useBgFill="1">
        <p:nvSpPr>
          <p:cNvPr id="32" name="Rectangle 19">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21">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42" name="Freeform: Shape 23">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034" y="-1"/>
            <a:ext cx="4078966"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44" name="Straight Connector 25">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090307" y="3483429"/>
            <a:ext cx="5053693"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08607" y="0"/>
            <a:ext cx="645472"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sp>
        <p:nvSpPr>
          <p:cNvPr id="30" name="Isosceles Triangle 29">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512053" y="0"/>
            <a:ext cx="631947"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 name="مربع نص 2">
            <a:extLst>
              <a:ext uri="{FF2B5EF4-FFF2-40B4-BE49-F238E27FC236}">
                <a16:creationId xmlns:a16="http://schemas.microsoft.com/office/drawing/2014/main" id="{A4B71056-4CCB-1DF7-5BB7-FCF2FCDD0B4C}"/>
              </a:ext>
            </a:extLst>
          </p:cNvPr>
          <p:cNvSpPr txBox="1"/>
          <p:nvPr/>
        </p:nvSpPr>
        <p:spPr>
          <a:xfrm>
            <a:off x="631948" y="800099"/>
            <a:ext cx="4349749" cy="514894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a:solidFill>
                  <a:schemeClr val="accent1"/>
                </a:solidFill>
                <a:latin typeface="+mj-lt"/>
                <a:ea typeface="+mj-ea"/>
                <a:cs typeface="+mj-cs"/>
              </a:rPr>
              <a:t>General Ledger Operations and Financial Reporting in Oracle ERP Objective</a:t>
            </a:r>
          </a:p>
        </p:txBody>
      </p:sp>
    </p:spTree>
    <p:extLst>
      <p:ext uri="{BB962C8B-B14F-4D97-AF65-F5344CB8AC3E}">
        <p14:creationId xmlns:p14="http://schemas.microsoft.com/office/powerpoint/2010/main" val="173244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1" name="مربع نص 10">
            <a:extLst>
              <a:ext uri="{FF2B5EF4-FFF2-40B4-BE49-F238E27FC236}">
                <a16:creationId xmlns:a16="http://schemas.microsoft.com/office/drawing/2014/main" id="{7823EE97-0854-DFA9-852A-EA0EDA62885D}"/>
              </a:ext>
            </a:extLst>
          </p:cNvPr>
          <p:cNvSpPr txBox="1"/>
          <p:nvPr/>
        </p:nvSpPr>
        <p:spPr>
          <a:xfrm>
            <a:off x="326858" y="1714830"/>
            <a:ext cx="2980457"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2400" dirty="0">
                <a:solidFill>
                  <a:schemeClr val="bg1"/>
                </a:solidFill>
              </a:rPr>
              <a:t>If it is of the skeleton type, we repeat the entries with the accounts only, without values And we follow the same steps as the recurring batch</a:t>
            </a:r>
          </a:p>
        </p:txBody>
      </p:sp>
      <p:pic>
        <p:nvPicPr>
          <p:cNvPr id="9" name="صورة 8" descr="صورة تحتوي على نص, لقطة شاشة, موازِ, برمجيات&#10;&#10;تم إنشاء الوصف تلقائياً">
            <a:extLst>
              <a:ext uri="{FF2B5EF4-FFF2-40B4-BE49-F238E27FC236}">
                <a16:creationId xmlns:a16="http://schemas.microsoft.com/office/drawing/2014/main" id="{3AFD55C2-0F7D-1854-1D37-BC8F3CFF5640}"/>
              </a:ext>
            </a:extLst>
          </p:cNvPr>
          <p:cNvPicPr>
            <a:picLocks noChangeAspect="1"/>
          </p:cNvPicPr>
          <p:nvPr/>
        </p:nvPicPr>
        <p:blipFill>
          <a:blip r:embed="rId2"/>
          <a:stretch>
            <a:fillRect/>
          </a:stretch>
        </p:blipFill>
        <p:spPr>
          <a:xfrm>
            <a:off x="4383461" y="599608"/>
            <a:ext cx="4550677" cy="6067570"/>
          </a:xfrm>
          <a:prstGeom prst="rect">
            <a:avLst/>
          </a:prstGeom>
        </p:spPr>
      </p:pic>
      <p:sp>
        <p:nvSpPr>
          <p:cNvPr id="22" name="Isosceles Triangle 2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1" name="مربع نص 10">
            <a:extLst>
              <a:ext uri="{FF2B5EF4-FFF2-40B4-BE49-F238E27FC236}">
                <a16:creationId xmlns:a16="http://schemas.microsoft.com/office/drawing/2014/main" id="{A1639E13-4081-3AFE-52CD-4B4198A96C43}"/>
              </a:ext>
            </a:extLst>
          </p:cNvPr>
          <p:cNvSpPr txBox="1"/>
          <p:nvPr/>
        </p:nvSpPr>
        <p:spPr>
          <a:xfrm>
            <a:off x="505315" y="2160590"/>
            <a:ext cx="2980457"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bg1"/>
                </a:solidFill>
              </a:rPr>
              <a:t>Steps to Implement Inquiry and Drill-Down for Journal Entries in Oracle ERP GL Inquiry allows you to view posted journal entries in the system, giving visibility into the financial transactions recorded. </a:t>
            </a:r>
          </a:p>
          <a:p>
            <a:pPr>
              <a:spcBef>
                <a:spcPts val="1000"/>
              </a:spcBef>
              <a:buClr>
                <a:schemeClr val="accent1"/>
              </a:buClr>
              <a:buSzPct val="80000"/>
              <a:buFont typeface="Wingdings 3" charset="2"/>
              <a:buChar char=""/>
            </a:pPr>
            <a:r>
              <a:rPr lang="en-US">
                <a:solidFill>
                  <a:schemeClr val="bg1"/>
                </a:solidFill>
              </a:rPr>
              <a:t>• Steps :Inquiry&gt;account</a:t>
            </a:r>
          </a:p>
        </p:txBody>
      </p:sp>
      <p:pic>
        <p:nvPicPr>
          <p:cNvPr id="5" name="صورة 4" descr="صورة تحتوي على نص, لقطة شاشة, برمجيات, صفحة ويب&#10;&#10;تم إنشاء الوصف تلقائياً">
            <a:extLst>
              <a:ext uri="{FF2B5EF4-FFF2-40B4-BE49-F238E27FC236}">
                <a16:creationId xmlns:a16="http://schemas.microsoft.com/office/drawing/2014/main" id="{932B0BEA-39F0-84D6-F10C-3E694AC5C751}"/>
              </a:ext>
            </a:extLst>
          </p:cNvPr>
          <p:cNvPicPr>
            <a:picLocks noChangeAspect="1"/>
          </p:cNvPicPr>
          <p:nvPr/>
        </p:nvPicPr>
        <p:blipFill>
          <a:blip r:embed="rId2"/>
          <a:stretch>
            <a:fillRect/>
          </a:stretch>
        </p:blipFill>
        <p:spPr>
          <a:xfrm>
            <a:off x="4296976" y="464696"/>
            <a:ext cx="4593635" cy="5951360"/>
          </a:xfrm>
          <a:prstGeom prst="rect">
            <a:avLst/>
          </a:prstGeom>
        </p:spPr>
      </p:pic>
      <p:sp>
        <p:nvSpPr>
          <p:cNvPr id="22" name="Isosceles Triangle 2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1" name="مربع نص 10">
            <a:extLst>
              <a:ext uri="{FF2B5EF4-FFF2-40B4-BE49-F238E27FC236}">
                <a16:creationId xmlns:a16="http://schemas.microsoft.com/office/drawing/2014/main" id="{7DEDBB01-1467-F0C9-6A2E-A9F49DF449B0}"/>
              </a:ext>
            </a:extLst>
          </p:cNvPr>
          <p:cNvSpPr txBox="1"/>
          <p:nvPr/>
        </p:nvSpPr>
        <p:spPr>
          <a:xfrm>
            <a:off x="142173" y="447194"/>
            <a:ext cx="3495094" cy="5951095"/>
          </a:xfrm>
          <a:prstGeom prst="rect">
            <a:avLst/>
          </a:prstGeom>
        </p:spPr>
        <p:txBody>
          <a:bodyPr vert="horz" lIns="91440" tIns="45720" rIns="91440" bIns="45720" rtlCol="0">
            <a:normAutofit fontScale="92500"/>
          </a:bodyPr>
          <a:lstStyle/>
          <a:p>
            <a:pPr>
              <a:lnSpc>
                <a:spcPct val="90000"/>
              </a:lnSpc>
              <a:spcBef>
                <a:spcPts val="1000"/>
              </a:spcBef>
              <a:buClr>
                <a:schemeClr val="accent1"/>
              </a:buClr>
              <a:buSzPct val="80000"/>
              <a:buFont typeface="Wingdings 3" charset="2"/>
              <a:buChar char=""/>
            </a:pPr>
            <a:r>
              <a:rPr lang="en-US" sz="2000" dirty="0">
                <a:solidFill>
                  <a:schemeClr val="bg1"/>
                </a:solidFill>
              </a:rPr>
              <a:t>Choose the period you want to Inquiry for it Accounting period :- </a:t>
            </a:r>
          </a:p>
          <a:p>
            <a:pPr>
              <a:lnSpc>
                <a:spcPct val="90000"/>
              </a:lnSpc>
              <a:spcBef>
                <a:spcPts val="1000"/>
              </a:spcBef>
              <a:buClr>
                <a:schemeClr val="accent1"/>
              </a:buClr>
              <a:buSzPct val="80000"/>
            </a:pPr>
            <a:r>
              <a:rPr lang="en-US" sz="2000" dirty="0">
                <a:solidFill>
                  <a:schemeClr val="bg1"/>
                </a:solidFill>
              </a:rPr>
              <a:t>set the accounting period ,you want to check the balances in that period Accounts:</a:t>
            </a:r>
          </a:p>
          <a:p>
            <a:pPr>
              <a:lnSpc>
                <a:spcPct val="90000"/>
              </a:lnSpc>
              <a:spcBef>
                <a:spcPts val="1000"/>
              </a:spcBef>
              <a:buClr>
                <a:schemeClr val="accent1"/>
              </a:buClr>
              <a:buSzPct val="80000"/>
            </a:pPr>
            <a:r>
              <a:rPr lang="en-US" sz="2000" dirty="0">
                <a:solidFill>
                  <a:schemeClr val="bg1"/>
                </a:solidFill>
              </a:rPr>
              <a:t>Ensure that the account code corresponds to the account you're trying to review balances for </a:t>
            </a:r>
          </a:p>
          <a:p>
            <a:pPr>
              <a:lnSpc>
                <a:spcPct val="90000"/>
              </a:lnSpc>
              <a:spcBef>
                <a:spcPts val="1000"/>
              </a:spcBef>
              <a:buClr>
                <a:schemeClr val="accent1"/>
              </a:buClr>
              <a:buSzPct val="80000"/>
            </a:pPr>
            <a:r>
              <a:rPr lang="en-US" sz="2000" dirty="0">
                <a:solidFill>
                  <a:schemeClr val="bg1"/>
                </a:solidFill>
              </a:rPr>
              <a:t>And click Show Balances </a:t>
            </a:r>
          </a:p>
          <a:p>
            <a:pPr>
              <a:lnSpc>
                <a:spcPct val="90000"/>
              </a:lnSpc>
              <a:spcBef>
                <a:spcPts val="1000"/>
              </a:spcBef>
              <a:buClr>
                <a:schemeClr val="accent1"/>
              </a:buClr>
              <a:buSzPct val="80000"/>
            </a:pPr>
            <a:r>
              <a:rPr lang="en-US" sz="2000" dirty="0">
                <a:solidFill>
                  <a:schemeClr val="bg1"/>
                </a:solidFill>
              </a:rPr>
              <a:t>This will display the account balances based on the period, account, and balance type selected Review the summary information, including the journal entry number, date, description, and total amounts debited and credited</a:t>
            </a:r>
          </a:p>
        </p:txBody>
      </p:sp>
      <p:pic>
        <p:nvPicPr>
          <p:cNvPr id="5" name="صورة 4" descr="صورة تحتوي على نص, لقطة شاشة, برمجيات, أيقونة الحاسوب&#10;&#10;تم إنشاء الوصف تلقائياً">
            <a:extLst>
              <a:ext uri="{FF2B5EF4-FFF2-40B4-BE49-F238E27FC236}">
                <a16:creationId xmlns:a16="http://schemas.microsoft.com/office/drawing/2014/main" id="{E95DD381-437A-8247-EDDE-2AC398DF6790}"/>
              </a:ext>
            </a:extLst>
          </p:cNvPr>
          <p:cNvPicPr>
            <a:picLocks noChangeAspect="1"/>
          </p:cNvPicPr>
          <p:nvPr/>
        </p:nvPicPr>
        <p:blipFill>
          <a:blip r:embed="rId2"/>
          <a:stretch>
            <a:fillRect/>
          </a:stretch>
        </p:blipFill>
        <p:spPr>
          <a:xfrm>
            <a:off x="4215356" y="873177"/>
            <a:ext cx="4864607" cy="5111646"/>
          </a:xfrm>
          <a:prstGeom prst="rect">
            <a:avLst/>
          </a:prstGeom>
        </p:spPr>
      </p:pic>
      <p:sp>
        <p:nvSpPr>
          <p:cNvPr id="22" name="Isosceles Triangle 2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مربع نص 12">
            <a:extLst>
              <a:ext uri="{FF2B5EF4-FFF2-40B4-BE49-F238E27FC236}">
                <a16:creationId xmlns:a16="http://schemas.microsoft.com/office/drawing/2014/main" id="{A58CC7B5-5104-F750-9FCC-00847D8DD8D2}"/>
              </a:ext>
            </a:extLst>
          </p:cNvPr>
          <p:cNvSpPr txBox="1"/>
          <p:nvPr/>
        </p:nvSpPr>
        <p:spPr>
          <a:xfrm>
            <a:off x="503519" y="884421"/>
            <a:ext cx="2899247" cy="5156942"/>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PTD(period to date):</a:t>
            </a:r>
          </a:p>
          <a:p>
            <a:pPr>
              <a:lnSpc>
                <a:spcPct val="90000"/>
              </a:lnSpc>
              <a:spcBef>
                <a:spcPts val="1000"/>
              </a:spcBef>
              <a:buClr>
                <a:schemeClr val="accent1"/>
              </a:buClr>
              <a:buSzPct val="80000"/>
            </a:pPr>
            <a:r>
              <a:rPr lang="en-US" dirty="0">
                <a:solidFill>
                  <a:schemeClr val="tx1">
                    <a:lumMod val="75000"/>
                    <a:lumOff val="25000"/>
                  </a:schemeClr>
                </a:solidFill>
              </a:rPr>
              <a:t>shows the balance for the selected period.</a:t>
            </a:r>
          </a:p>
          <a:p>
            <a:pPr>
              <a:lnSpc>
                <a:spcPct val="90000"/>
              </a:lnSpc>
              <a:spcBef>
                <a:spcPts val="1000"/>
              </a:spcBef>
              <a:buClr>
                <a:schemeClr val="accent1"/>
              </a:buClr>
              <a:buSzPct val="80000"/>
            </a:pPr>
            <a:r>
              <a:rPr lang="en-US" dirty="0">
                <a:solidFill>
                  <a:schemeClr val="tx1">
                    <a:lumMod val="75000"/>
                    <a:lumOff val="25000"/>
                  </a:schemeClr>
                </a:solidFill>
              </a:rPr>
              <a:t>The YTD(year to date): shows the cumulative balance from the beginning of the fiscal year up to the end of the selected period.</a:t>
            </a:r>
          </a:p>
          <a:p>
            <a:pPr>
              <a:lnSpc>
                <a:spcPct val="90000"/>
              </a:lnSpc>
              <a:spcBef>
                <a:spcPts val="1000"/>
              </a:spcBef>
              <a:buClr>
                <a:schemeClr val="accent1"/>
              </a:buClr>
              <a:buSzPct val="80000"/>
            </a:pPr>
            <a:r>
              <a:rPr lang="en-US" dirty="0">
                <a:solidFill>
                  <a:schemeClr val="tx1">
                    <a:lumMod val="75000"/>
                    <a:lumOff val="25000"/>
                  </a:schemeClr>
                </a:solidFill>
              </a:rPr>
              <a:t>Balance Type: It shows Actual balances which means the real financial data</a:t>
            </a:r>
          </a:p>
          <a:p>
            <a:pPr>
              <a:lnSpc>
                <a:spcPct val="90000"/>
              </a:lnSpc>
              <a:spcBef>
                <a:spcPts val="1000"/>
              </a:spcBef>
              <a:buClr>
                <a:schemeClr val="accent1"/>
              </a:buClr>
              <a:buSzPct val="80000"/>
            </a:pPr>
            <a:r>
              <a:rPr lang="en-US" dirty="0">
                <a:solidFill>
                  <a:schemeClr val="tx1">
                    <a:lumMod val="75000"/>
                    <a:lumOff val="25000"/>
                  </a:schemeClr>
                </a:solidFill>
              </a:rPr>
              <a:t>• choose Journal Details to see the journal entries that make up the balance</a:t>
            </a:r>
          </a:p>
        </p:txBody>
      </p:sp>
      <p:pic>
        <p:nvPicPr>
          <p:cNvPr id="5" name="صورة 4" descr="صورة تحتوي على نص, لقطة شاشة, برمجيات, برامج الوسائط المتعددة&#10;&#10;تم إنشاء الوصف تلقائياً">
            <a:extLst>
              <a:ext uri="{FF2B5EF4-FFF2-40B4-BE49-F238E27FC236}">
                <a16:creationId xmlns:a16="http://schemas.microsoft.com/office/drawing/2014/main" id="{0367B3B3-8CA6-6468-1690-4373A71C6D40}"/>
              </a:ext>
            </a:extLst>
          </p:cNvPr>
          <p:cNvPicPr>
            <a:picLocks noChangeAspect="1"/>
          </p:cNvPicPr>
          <p:nvPr/>
        </p:nvPicPr>
        <p:blipFill>
          <a:blip r:embed="rId2"/>
          <a:stretch>
            <a:fillRect/>
          </a:stretch>
        </p:blipFill>
        <p:spPr>
          <a:xfrm>
            <a:off x="5514255" y="384748"/>
            <a:ext cx="3401752" cy="2185626"/>
          </a:xfrm>
          <a:prstGeom prst="rect">
            <a:avLst/>
          </a:prstGeom>
        </p:spPr>
      </p:pic>
      <p:pic>
        <p:nvPicPr>
          <p:cNvPr id="11" name="صورة 10" descr="صورة تحتوي على نص, لقطة شاشة, برمجيات, الحاسوب&#10;&#10;تم إنشاء الوصف تلقائياً">
            <a:extLst>
              <a:ext uri="{FF2B5EF4-FFF2-40B4-BE49-F238E27FC236}">
                <a16:creationId xmlns:a16="http://schemas.microsoft.com/office/drawing/2014/main" id="{9B2A8B4A-9CCE-4AF3-0972-E625295DD719}"/>
              </a:ext>
            </a:extLst>
          </p:cNvPr>
          <p:cNvPicPr>
            <a:picLocks noChangeAspect="1"/>
          </p:cNvPicPr>
          <p:nvPr/>
        </p:nvPicPr>
        <p:blipFill>
          <a:blip r:embed="rId3"/>
          <a:stretch>
            <a:fillRect/>
          </a:stretch>
        </p:blipFill>
        <p:spPr>
          <a:xfrm>
            <a:off x="3969181" y="2826664"/>
            <a:ext cx="4946826" cy="378432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F2463BCC-9172-CDAA-6421-8F04726B03F8}"/>
              </a:ext>
            </a:extLst>
          </p:cNvPr>
          <p:cNvPicPr>
            <a:picLocks noChangeAspect="1"/>
          </p:cNvPicPr>
          <p:nvPr/>
        </p:nvPicPr>
        <p:blipFill>
          <a:blip r:embed="rId2"/>
          <a:stretch>
            <a:fillRect/>
          </a:stretch>
        </p:blipFill>
        <p:spPr>
          <a:xfrm>
            <a:off x="3453050" y="876"/>
            <a:ext cx="5690950" cy="3551794"/>
          </a:xfrm>
          <a:prstGeom prst="rect">
            <a:avLst/>
          </a:prstGeom>
        </p:spPr>
      </p:pic>
      <p:pic>
        <p:nvPicPr>
          <p:cNvPr id="11" name="صورة 10" descr="صورة تحتوي على نص, لقطة شاشة, برمجيات, رقم&#10;&#10;تم إنشاء الوصف تلقائياً">
            <a:extLst>
              <a:ext uri="{FF2B5EF4-FFF2-40B4-BE49-F238E27FC236}">
                <a16:creationId xmlns:a16="http://schemas.microsoft.com/office/drawing/2014/main" id="{C8A16129-A28B-C792-A39D-620D35F5D404}"/>
              </a:ext>
            </a:extLst>
          </p:cNvPr>
          <p:cNvPicPr>
            <a:picLocks noChangeAspect="1"/>
          </p:cNvPicPr>
          <p:nvPr/>
        </p:nvPicPr>
        <p:blipFill>
          <a:blip r:embed="rId3"/>
          <a:stretch>
            <a:fillRect/>
          </a:stretch>
        </p:blipFill>
        <p:spPr>
          <a:xfrm>
            <a:off x="440028" y="3562408"/>
            <a:ext cx="6530398" cy="3295592"/>
          </a:xfrm>
          <a:prstGeom prst="rect">
            <a:avLst/>
          </a:prstGeom>
        </p:spPr>
      </p:pic>
      <p:sp>
        <p:nvSpPr>
          <p:cNvPr id="13" name="مربع نص 12">
            <a:extLst>
              <a:ext uri="{FF2B5EF4-FFF2-40B4-BE49-F238E27FC236}">
                <a16:creationId xmlns:a16="http://schemas.microsoft.com/office/drawing/2014/main" id="{C669DD74-4899-E1B8-34A4-8D62B28A15DD}"/>
              </a:ext>
            </a:extLst>
          </p:cNvPr>
          <p:cNvSpPr txBox="1"/>
          <p:nvPr/>
        </p:nvSpPr>
        <p:spPr>
          <a:xfrm>
            <a:off x="302460" y="1176608"/>
            <a:ext cx="2845475" cy="1323439"/>
          </a:xfrm>
          <a:prstGeom prst="rect">
            <a:avLst/>
          </a:prstGeom>
          <a:noFill/>
        </p:spPr>
        <p:txBody>
          <a:bodyPr wrap="square">
            <a:spAutoFit/>
          </a:bodyPr>
          <a:lstStyle/>
          <a:p>
            <a:pPr algn="ctr"/>
            <a:r>
              <a:rPr lang="ar-EG" sz="2000" dirty="0" err="1">
                <a:solidFill>
                  <a:schemeClr val="accent2">
                    <a:lumMod val="75000"/>
                  </a:schemeClr>
                </a:solidFill>
              </a:rPr>
              <a:t>click</a:t>
            </a:r>
            <a:r>
              <a:rPr lang="ar-EG" sz="2000" dirty="0">
                <a:solidFill>
                  <a:schemeClr val="accent2">
                    <a:lumMod val="75000"/>
                  </a:schemeClr>
                </a:solidFill>
              </a:rPr>
              <a:t> </a:t>
            </a:r>
            <a:r>
              <a:rPr lang="ar-EG" sz="2000" dirty="0" err="1">
                <a:solidFill>
                  <a:schemeClr val="accent2">
                    <a:lumMod val="75000"/>
                  </a:schemeClr>
                </a:solidFill>
              </a:rPr>
              <a:t>Show</a:t>
            </a:r>
            <a:r>
              <a:rPr lang="ar-EG" sz="2000" dirty="0">
                <a:solidFill>
                  <a:schemeClr val="accent2">
                    <a:lumMod val="75000"/>
                  </a:schemeClr>
                </a:solidFill>
              </a:rPr>
              <a:t> </a:t>
            </a:r>
            <a:r>
              <a:rPr lang="ar-EG" sz="2000" dirty="0" err="1">
                <a:solidFill>
                  <a:schemeClr val="accent2">
                    <a:lumMod val="75000"/>
                  </a:schemeClr>
                </a:solidFill>
              </a:rPr>
              <a:t>Full</a:t>
            </a:r>
            <a:r>
              <a:rPr lang="ar-EG" sz="2000" dirty="0">
                <a:solidFill>
                  <a:schemeClr val="accent2">
                    <a:lumMod val="75000"/>
                  </a:schemeClr>
                </a:solidFill>
              </a:rPr>
              <a:t> </a:t>
            </a:r>
            <a:r>
              <a:rPr lang="ar-EG" sz="2000" dirty="0" err="1">
                <a:solidFill>
                  <a:schemeClr val="accent2">
                    <a:lumMod val="75000"/>
                  </a:schemeClr>
                </a:solidFill>
              </a:rPr>
              <a:t>Journal</a:t>
            </a:r>
            <a:r>
              <a:rPr lang="ar-EG" sz="2000" dirty="0">
                <a:solidFill>
                  <a:schemeClr val="accent2">
                    <a:lumMod val="75000"/>
                  </a:schemeClr>
                </a:solidFill>
              </a:rPr>
              <a:t> </a:t>
            </a:r>
            <a:r>
              <a:rPr lang="ar-EG" sz="2000" dirty="0" err="1">
                <a:solidFill>
                  <a:schemeClr val="accent2">
                    <a:lumMod val="75000"/>
                  </a:schemeClr>
                </a:solidFill>
              </a:rPr>
              <a:t>To</a:t>
            </a:r>
            <a:r>
              <a:rPr lang="ar-EG" sz="2000" dirty="0">
                <a:solidFill>
                  <a:schemeClr val="accent2">
                    <a:lumMod val="75000"/>
                  </a:schemeClr>
                </a:solidFill>
              </a:rPr>
              <a:t> </a:t>
            </a:r>
            <a:r>
              <a:rPr lang="ar-EG" sz="2000" dirty="0" err="1">
                <a:solidFill>
                  <a:schemeClr val="accent2">
                    <a:lumMod val="75000"/>
                  </a:schemeClr>
                </a:solidFill>
              </a:rPr>
              <a:t>see</a:t>
            </a:r>
            <a:r>
              <a:rPr lang="ar-EG" sz="2000" dirty="0">
                <a:solidFill>
                  <a:schemeClr val="accent2">
                    <a:lumMod val="75000"/>
                  </a:schemeClr>
                </a:solidFill>
              </a:rPr>
              <a:t> </a:t>
            </a:r>
            <a:r>
              <a:rPr lang="ar-EG" sz="2000" dirty="0" err="1">
                <a:solidFill>
                  <a:schemeClr val="accent2">
                    <a:lumMod val="75000"/>
                  </a:schemeClr>
                </a:solidFill>
              </a:rPr>
              <a:t>all</a:t>
            </a:r>
            <a:r>
              <a:rPr lang="ar-EG" sz="2000" dirty="0">
                <a:solidFill>
                  <a:schemeClr val="accent2">
                    <a:lumMod val="75000"/>
                  </a:schemeClr>
                </a:solidFill>
              </a:rPr>
              <a:t> </a:t>
            </a:r>
            <a:r>
              <a:rPr lang="ar-EG" sz="2000" dirty="0" err="1">
                <a:solidFill>
                  <a:schemeClr val="accent2">
                    <a:lumMod val="75000"/>
                  </a:schemeClr>
                </a:solidFill>
              </a:rPr>
              <a:t>information</a:t>
            </a:r>
            <a:r>
              <a:rPr lang="ar-EG" sz="2000" dirty="0">
                <a:solidFill>
                  <a:schemeClr val="accent2">
                    <a:lumMod val="75000"/>
                  </a:schemeClr>
                </a:solidFill>
              </a:rPr>
              <a:t> </a:t>
            </a:r>
            <a:r>
              <a:rPr lang="ar-EG" sz="2000" dirty="0" err="1">
                <a:solidFill>
                  <a:schemeClr val="accent2">
                    <a:lumMod val="75000"/>
                  </a:schemeClr>
                </a:solidFill>
              </a:rPr>
              <a:t>related</a:t>
            </a:r>
            <a:r>
              <a:rPr lang="ar-EG" sz="2000" dirty="0">
                <a:solidFill>
                  <a:schemeClr val="accent2">
                    <a:lumMod val="75000"/>
                  </a:schemeClr>
                </a:solidFill>
              </a:rPr>
              <a:t> </a:t>
            </a:r>
            <a:r>
              <a:rPr lang="ar-EG" sz="2000" dirty="0" err="1">
                <a:solidFill>
                  <a:schemeClr val="accent2">
                    <a:lumMod val="75000"/>
                  </a:schemeClr>
                </a:solidFill>
              </a:rPr>
              <a:t>to</a:t>
            </a:r>
            <a:r>
              <a:rPr lang="ar-EG" sz="2000" dirty="0">
                <a:solidFill>
                  <a:schemeClr val="accent2">
                    <a:lumMod val="75000"/>
                  </a:schemeClr>
                </a:solidFill>
              </a:rPr>
              <a:t> </a:t>
            </a:r>
            <a:r>
              <a:rPr lang="ar-EG" sz="2000" dirty="0" err="1">
                <a:solidFill>
                  <a:schemeClr val="accent2">
                    <a:lumMod val="75000"/>
                  </a:schemeClr>
                </a:solidFill>
              </a:rPr>
              <a:t>the</a:t>
            </a:r>
            <a:r>
              <a:rPr lang="ar-EG" sz="2000" dirty="0">
                <a:solidFill>
                  <a:schemeClr val="accent2">
                    <a:lumMod val="75000"/>
                  </a:schemeClr>
                </a:solidFill>
              </a:rPr>
              <a:t> </a:t>
            </a:r>
            <a:r>
              <a:rPr lang="ar-EG" sz="2000" dirty="0" err="1">
                <a:solidFill>
                  <a:schemeClr val="accent2">
                    <a:lumMod val="75000"/>
                  </a:schemeClr>
                </a:solidFill>
              </a:rPr>
              <a:t>entry</a:t>
            </a:r>
            <a:r>
              <a:rPr lang="ar-EG" sz="2000" dirty="0">
                <a:solidFill>
                  <a:schemeClr val="accent2">
                    <a:lumMod val="75000"/>
                  </a:schemeClr>
                </a:solidFill>
              </a:rPr>
              <a:t> </a:t>
            </a:r>
            <a:r>
              <a:rPr lang="ar-EG" sz="2000" dirty="0" err="1">
                <a:solidFill>
                  <a:schemeClr val="accent2">
                    <a:lumMod val="75000"/>
                  </a:schemeClr>
                </a:solidFill>
              </a:rPr>
              <a:t>and</a:t>
            </a:r>
            <a:r>
              <a:rPr lang="ar-EG" sz="2000" dirty="0">
                <a:solidFill>
                  <a:schemeClr val="accent2">
                    <a:lumMod val="75000"/>
                  </a:schemeClr>
                </a:solidFill>
              </a:rPr>
              <a:t> </a:t>
            </a:r>
            <a:r>
              <a:rPr lang="ar-EG" sz="2000" dirty="0" err="1">
                <a:solidFill>
                  <a:schemeClr val="accent2">
                    <a:lumMod val="75000"/>
                  </a:schemeClr>
                </a:solidFill>
              </a:rPr>
              <a:t>transaction</a:t>
            </a:r>
            <a:endParaRPr lang="ar-EG" sz="2000" dirty="0">
              <a:solidFill>
                <a:schemeClr val="accent2">
                  <a:lumMod val="7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مربع نص 9">
            <a:extLst>
              <a:ext uri="{FF2B5EF4-FFF2-40B4-BE49-F238E27FC236}">
                <a16:creationId xmlns:a16="http://schemas.microsoft.com/office/drawing/2014/main" id="{066A6774-3AD0-CD84-4418-E187165176A7}"/>
              </a:ext>
            </a:extLst>
          </p:cNvPr>
          <p:cNvSpPr txBox="1"/>
          <p:nvPr/>
        </p:nvSpPr>
        <p:spPr>
          <a:xfrm>
            <a:off x="316923" y="1088453"/>
            <a:ext cx="2989779" cy="4302177"/>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2000" dirty="0">
                <a:solidFill>
                  <a:schemeClr val="bg1"/>
                </a:solidFill>
              </a:rPr>
              <a:t>Drilldown functionality enables users to navigate from a Journal in General Ledger to the Subledger Journal Entry in SLA and from there to the transaction which has resulted into that journal.</a:t>
            </a:r>
          </a:p>
          <a:p>
            <a:pPr>
              <a:spcBef>
                <a:spcPts val="1000"/>
              </a:spcBef>
              <a:buClr>
                <a:schemeClr val="accent1"/>
              </a:buClr>
              <a:buSzPct val="80000"/>
              <a:buFont typeface="Wingdings 3" charset="2"/>
              <a:buChar char=""/>
            </a:pPr>
            <a:r>
              <a:rPr lang="en-US" sz="2000" dirty="0">
                <a:solidFill>
                  <a:schemeClr val="bg1"/>
                </a:solidFill>
              </a:rPr>
              <a:t>• select the journal line and click on Line Drilldown</a:t>
            </a:r>
          </a:p>
        </p:txBody>
      </p:sp>
      <p:pic>
        <p:nvPicPr>
          <p:cNvPr id="4" name="صورة 3" descr="صورة تحتوي على نص, رقم, لقطة شاشة&#10;&#10;تم إنشاء الوصف تلقائياً">
            <a:extLst>
              <a:ext uri="{FF2B5EF4-FFF2-40B4-BE49-F238E27FC236}">
                <a16:creationId xmlns:a16="http://schemas.microsoft.com/office/drawing/2014/main" id="{7324CFA4-8985-DE22-0086-D6098486678A}"/>
              </a:ext>
            </a:extLst>
          </p:cNvPr>
          <p:cNvPicPr>
            <a:picLocks noChangeAspect="1"/>
          </p:cNvPicPr>
          <p:nvPr/>
        </p:nvPicPr>
        <p:blipFill>
          <a:blip r:embed="rId2"/>
          <a:stretch>
            <a:fillRect/>
          </a:stretch>
        </p:blipFill>
        <p:spPr>
          <a:xfrm>
            <a:off x="4278123" y="1088453"/>
            <a:ext cx="4538649" cy="4667769"/>
          </a:xfrm>
          <a:prstGeom prst="rect">
            <a:avLst/>
          </a:prstGeom>
        </p:spPr>
      </p:pic>
      <p:sp>
        <p:nvSpPr>
          <p:cNvPr id="29" name="Isosceles Triangle 2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92798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صورة 3" descr="صورة تحتوي على نص, لقطة شاشة&#10;&#10;تم إنشاء الوصف تلقائياً">
            <a:extLst>
              <a:ext uri="{FF2B5EF4-FFF2-40B4-BE49-F238E27FC236}">
                <a16:creationId xmlns:a16="http://schemas.microsoft.com/office/drawing/2014/main" id="{59327576-FA51-FB1F-1E49-AB06CC27CF8D}"/>
              </a:ext>
            </a:extLst>
          </p:cNvPr>
          <p:cNvPicPr>
            <a:picLocks noChangeAspect="1"/>
          </p:cNvPicPr>
          <p:nvPr/>
        </p:nvPicPr>
        <p:blipFill>
          <a:blip r:embed="rId2"/>
          <a:stretch>
            <a:fillRect/>
          </a:stretch>
        </p:blipFill>
        <p:spPr>
          <a:xfrm>
            <a:off x="89941" y="93068"/>
            <a:ext cx="8964118" cy="4637923"/>
          </a:xfrm>
          <a:prstGeom prst="rect">
            <a:avLst/>
          </a:prstGeom>
        </p:spPr>
      </p:pic>
      <p:sp>
        <p:nvSpPr>
          <p:cNvPr id="6" name="مربع نص 5">
            <a:extLst>
              <a:ext uri="{FF2B5EF4-FFF2-40B4-BE49-F238E27FC236}">
                <a16:creationId xmlns:a16="http://schemas.microsoft.com/office/drawing/2014/main" id="{CE3C6F75-58B3-1CB0-80B8-7297A5AEED2C}"/>
              </a:ext>
            </a:extLst>
          </p:cNvPr>
          <p:cNvSpPr txBox="1"/>
          <p:nvPr/>
        </p:nvSpPr>
        <p:spPr>
          <a:xfrm>
            <a:off x="1982450" y="5159646"/>
            <a:ext cx="4594484" cy="1323439"/>
          </a:xfrm>
          <a:prstGeom prst="rect">
            <a:avLst/>
          </a:prstGeom>
          <a:noFill/>
        </p:spPr>
        <p:txBody>
          <a:bodyPr wrap="square">
            <a:spAutoFit/>
          </a:bodyPr>
          <a:lstStyle/>
          <a:p>
            <a:pPr algn="ctr"/>
            <a:r>
              <a:rPr lang="ar-EG" sz="2000" dirty="0" err="1">
                <a:solidFill>
                  <a:schemeClr val="accent2">
                    <a:lumMod val="75000"/>
                  </a:schemeClr>
                </a:solidFill>
              </a:rPr>
              <a:t>You</a:t>
            </a:r>
            <a:r>
              <a:rPr lang="ar-EG" sz="2000" dirty="0">
                <a:solidFill>
                  <a:schemeClr val="accent2">
                    <a:lumMod val="75000"/>
                  </a:schemeClr>
                </a:solidFill>
              </a:rPr>
              <a:t> </a:t>
            </a:r>
            <a:r>
              <a:rPr lang="ar-EG" sz="2000" dirty="0" err="1">
                <a:solidFill>
                  <a:schemeClr val="accent2">
                    <a:lumMod val="75000"/>
                  </a:schemeClr>
                </a:solidFill>
              </a:rPr>
              <a:t>can</a:t>
            </a:r>
            <a:r>
              <a:rPr lang="ar-EG" sz="2000" dirty="0">
                <a:solidFill>
                  <a:schemeClr val="accent2">
                    <a:lumMod val="75000"/>
                  </a:schemeClr>
                </a:solidFill>
              </a:rPr>
              <a:t> </a:t>
            </a:r>
            <a:r>
              <a:rPr lang="ar-EG" sz="2000" dirty="0" err="1">
                <a:solidFill>
                  <a:schemeClr val="accent2">
                    <a:lumMod val="75000"/>
                  </a:schemeClr>
                </a:solidFill>
              </a:rPr>
              <a:t>View</a:t>
            </a:r>
            <a:r>
              <a:rPr lang="ar-EG" sz="2000" dirty="0">
                <a:solidFill>
                  <a:schemeClr val="accent2">
                    <a:lumMod val="75000"/>
                  </a:schemeClr>
                </a:solidFill>
              </a:rPr>
              <a:t> </a:t>
            </a:r>
            <a:r>
              <a:rPr lang="ar-EG" sz="2000" dirty="0" err="1">
                <a:solidFill>
                  <a:schemeClr val="accent2">
                    <a:lumMod val="75000"/>
                  </a:schemeClr>
                </a:solidFill>
              </a:rPr>
              <a:t>Transaction</a:t>
            </a:r>
            <a:r>
              <a:rPr lang="ar-EG" sz="2000" dirty="0">
                <a:solidFill>
                  <a:schemeClr val="accent2">
                    <a:lumMod val="75000"/>
                  </a:schemeClr>
                </a:solidFill>
              </a:rPr>
              <a:t> OR </a:t>
            </a:r>
            <a:r>
              <a:rPr lang="ar-EG" sz="2000" dirty="0" err="1">
                <a:solidFill>
                  <a:schemeClr val="accent2">
                    <a:lumMod val="75000"/>
                  </a:schemeClr>
                </a:solidFill>
              </a:rPr>
              <a:t>View</a:t>
            </a:r>
            <a:r>
              <a:rPr lang="ar-EG" sz="2000" dirty="0">
                <a:solidFill>
                  <a:schemeClr val="accent2">
                    <a:lumMod val="75000"/>
                  </a:schemeClr>
                </a:solidFill>
              </a:rPr>
              <a:t> </a:t>
            </a:r>
            <a:r>
              <a:rPr lang="ar-EG" sz="2000" dirty="0" err="1">
                <a:solidFill>
                  <a:schemeClr val="accent2">
                    <a:lumMod val="75000"/>
                  </a:schemeClr>
                </a:solidFill>
              </a:rPr>
              <a:t>Journal</a:t>
            </a:r>
            <a:r>
              <a:rPr lang="ar-EG" sz="2000" dirty="0">
                <a:solidFill>
                  <a:schemeClr val="accent2">
                    <a:lumMod val="75000"/>
                  </a:schemeClr>
                </a:solidFill>
              </a:rPr>
              <a:t> </a:t>
            </a:r>
            <a:r>
              <a:rPr lang="ar-EG" sz="2000" dirty="0" err="1">
                <a:solidFill>
                  <a:schemeClr val="accent2">
                    <a:lumMod val="75000"/>
                  </a:schemeClr>
                </a:solidFill>
              </a:rPr>
              <a:t>Entry</a:t>
            </a:r>
            <a:r>
              <a:rPr lang="ar-EG" sz="2000" dirty="0">
                <a:solidFill>
                  <a:schemeClr val="accent2">
                    <a:lumMod val="75000"/>
                  </a:schemeClr>
                </a:solidFill>
              </a:rPr>
              <a:t> </a:t>
            </a:r>
            <a:r>
              <a:rPr lang="ar-EG" sz="2000" dirty="0" err="1">
                <a:solidFill>
                  <a:schemeClr val="accent2">
                    <a:lumMod val="75000"/>
                  </a:schemeClr>
                </a:solidFill>
              </a:rPr>
              <a:t>View</a:t>
            </a:r>
            <a:r>
              <a:rPr lang="ar-EG" sz="2000" dirty="0">
                <a:solidFill>
                  <a:schemeClr val="accent2">
                    <a:lumMod val="75000"/>
                  </a:schemeClr>
                </a:solidFill>
              </a:rPr>
              <a:t> </a:t>
            </a:r>
          </a:p>
          <a:p>
            <a:pPr algn="ctr"/>
            <a:r>
              <a:rPr lang="ar-EG" sz="2000" dirty="0" err="1">
                <a:solidFill>
                  <a:schemeClr val="accent2">
                    <a:lumMod val="75000"/>
                  </a:schemeClr>
                </a:solidFill>
              </a:rPr>
              <a:t>Transaction</a:t>
            </a:r>
            <a:r>
              <a:rPr lang="ar-EG" sz="2000" dirty="0">
                <a:solidFill>
                  <a:schemeClr val="accent2">
                    <a:lumMod val="75000"/>
                  </a:schemeClr>
                </a:solidFill>
              </a:rPr>
              <a:t> </a:t>
            </a:r>
            <a:r>
              <a:rPr lang="ar-EG" sz="2000" dirty="0" err="1">
                <a:solidFill>
                  <a:schemeClr val="accent2">
                    <a:lumMod val="75000"/>
                  </a:schemeClr>
                </a:solidFill>
              </a:rPr>
              <a:t>will</a:t>
            </a:r>
            <a:r>
              <a:rPr lang="ar-EG" sz="2000" dirty="0">
                <a:solidFill>
                  <a:schemeClr val="accent2">
                    <a:lumMod val="75000"/>
                  </a:schemeClr>
                </a:solidFill>
              </a:rPr>
              <a:t> </a:t>
            </a:r>
            <a:r>
              <a:rPr lang="ar-EG" sz="2000" dirty="0" err="1">
                <a:solidFill>
                  <a:schemeClr val="accent2">
                    <a:lumMod val="75000"/>
                  </a:schemeClr>
                </a:solidFill>
              </a:rPr>
              <a:t>take</a:t>
            </a:r>
            <a:r>
              <a:rPr lang="ar-EG" sz="2000" dirty="0">
                <a:solidFill>
                  <a:schemeClr val="accent2">
                    <a:lumMod val="75000"/>
                  </a:schemeClr>
                </a:solidFill>
              </a:rPr>
              <a:t> </a:t>
            </a:r>
            <a:r>
              <a:rPr lang="ar-EG" sz="2000" dirty="0" err="1">
                <a:solidFill>
                  <a:schemeClr val="accent2">
                    <a:lumMod val="75000"/>
                  </a:schemeClr>
                </a:solidFill>
              </a:rPr>
              <a:t>us</a:t>
            </a:r>
            <a:r>
              <a:rPr lang="ar-EG" sz="2000" dirty="0">
                <a:solidFill>
                  <a:schemeClr val="accent2">
                    <a:lumMod val="75000"/>
                  </a:schemeClr>
                </a:solidFill>
              </a:rPr>
              <a:t> </a:t>
            </a:r>
            <a:r>
              <a:rPr lang="ar-EG" sz="2000" dirty="0" err="1">
                <a:solidFill>
                  <a:schemeClr val="accent2">
                    <a:lumMod val="75000"/>
                  </a:schemeClr>
                </a:solidFill>
              </a:rPr>
              <a:t>to</a:t>
            </a:r>
            <a:r>
              <a:rPr lang="ar-EG" sz="2000" dirty="0">
                <a:solidFill>
                  <a:schemeClr val="accent2">
                    <a:lumMod val="75000"/>
                  </a:schemeClr>
                </a:solidFill>
              </a:rPr>
              <a:t> </a:t>
            </a:r>
            <a:r>
              <a:rPr lang="ar-EG" sz="2000" dirty="0" err="1">
                <a:solidFill>
                  <a:schemeClr val="accent2">
                    <a:lumMod val="75000"/>
                  </a:schemeClr>
                </a:solidFill>
              </a:rPr>
              <a:t>the</a:t>
            </a:r>
            <a:r>
              <a:rPr lang="ar-EG" sz="2000" dirty="0">
                <a:solidFill>
                  <a:schemeClr val="accent2">
                    <a:lumMod val="75000"/>
                  </a:schemeClr>
                </a:solidFill>
              </a:rPr>
              <a:t> </a:t>
            </a:r>
            <a:r>
              <a:rPr lang="ar-EG" sz="2000" dirty="0" err="1">
                <a:solidFill>
                  <a:schemeClr val="accent2">
                    <a:lumMod val="75000"/>
                  </a:schemeClr>
                </a:solidFill>
              </a:rPr>
              <a:t>Subledger</a:t>
            </a:r>
            <a:r>
              <a:rPr lang="ar-EG" sz="2000" dirty="0">
                <a:solidFill>
                  <a:schemeClr val="accent2">
                    <a:lumMod val="75000"/>
                  </a:schemeClr>
                </a:solidFill>
              </a:rPr>
              <a:t> </a:t>
            </a:r>
            <a:r>
              <a:rPr lang="ar-EG" sz="2000" dirty="0" err="1">
                <a:solidFill>
                  <a:schemeClr val="accent2">
                    <a:lumMod val="75000"/>
                  </a:schemeClr>
                </a:solidFill>
              </a:rPr>
              <a:t>Transaction</a:t>
            </a:r>
            <a:r>
              <a:rPr lang="ar-EG" sz="2000" dirty="0">
                <a:solidFill>
                  <a:schemeClr val="accent2">
                    <a:lumMod val="75000"/>
                  </a:schemeClr>
                </a:solidFill>
              </a:rPr>
              <a:t> </a:t>
            </a:r>
            <a:r>
              <a:rPr lang="ar-EG" sz="2000" dirty="0" err="1">
                <a:solidFill>
                  <a:schemeClr val="accent2">
                    <a:lumMod val="75000"/>
                  </a:schemeClr>
                </a:solidFill>
              </a:rPr>
              <a:t>form</a:t>
            </a:r>
            <a:r>
              <a:rPr lang="ar-EG" sz="2000" dirty="0">
                <a:solidFill>
                  <a:schemeClr val="accent2">
                    <a:lumMod val="75000"/>
                  </a:schemeClr>
                </a:solidFill>
              </a:rPr>
              <a:t>.</a:t>
            </a:r>
          </a:p>
        </p:txBody>
      </p:sp>
    </p:spTree>
    <p:extLst>
      <p:ext uri="{BB962C8B-B14F-4D97-AF65-F5344CB8AC3E}">
        <p14:creationId xmlns:p14="http://schemas.microsoft.com/office/powerpoint/2010/main" val="3355697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صورة 1" descr="صورة تحتوي على نص, إيصال, لقطة شاشة&#10;&#10;تم إنشاء الوصف تلقائياً">
            <a:extLst>
              <a:ext uri="{FF2B5EF4-FFF2-40B4-BE49-F238E27FC236}">
                <a16:creationId xmlns:a16="http://schemas.microsoft.com/office/drawing/2014/main" id="{5BF684C5-DC60-38D5-0BB9-5CDFAF32AFAC}"/>
              </a:ext>
            </a:extLst>
          </p:cNvPr>
          <p:cNvPicPr>
            <a:picLocks noChangeAspect="1"/>
          </p:cNvPicPr>
          <p:nvPr/>
        </p:nvPicPr>
        <p:blipFill>
          <a:blip r:embed="rId2"/>
          <a:stretch>
            <a:fillRect/>
          </a:stretch>
        </p:blipFill>
        <p:spPr>
          <a:xfrm>
            <a:off x="194873" y="119918"/>
            <a:ext cx="8621900" cy="3429004"/>
          </a:xfrm>
          <a:prstGeom prst="rect">
            <a:avLst/>
          </a:prstGeom>
        </p:spPr>
      </p:pic>
      <p:sp>
        <p:nvSpPr>
          <p:cNvPr id="4" name="مربع نص 3">
            <a:extLst>
              <a:ext uri="{FF2B5EF4-FFF2-40B4-BE49-F238E27FC236}">
                <a16:creationId xmlns:a16="http://schemas.microsoft.com/office/drawing/2014/main" id="{4BD12BE8-7350-DC92-0BB3-6A83628E83FF}"/>
              </a:ext>
            </a:extLst>
          </p:cNvPr>
          <p:cNvSpPr txBox="1"/>
          <p:nvPr/>
        </p:nvSpPr>
        <p:spPr>
          <a:xfrm>
            <a:off x="617155" y="3740444"/>
            <a:ext cx="8199618" cy="2862322"/>
          </a:xfrm>
          <a:prstGeom prst="rect">
            <a:avLst/>
          </a:prstGeom>
          <a:noFill/>
        </p:spPr>
        <p:txBody>
          <a:bodyPr wrap="square">
            <a:spAutoFit/>
          </a:bodyPr>
          <a:lstStyle/>
          <a:p>
            <a:r>
              <a:rPr lang="ar-EG" dirty="0" err="1"/>
              <a:t>View</a:t>
            </a:r>
            <a:r>
              <a:rPr lang="ar-EG" dirty="0"/>
              <a:t> </a:t>
            </a:r>
            <a:r>
              <a:rPr lang="ar-EG" dirty="0" err="1"/>
              <a:t>Journal</a:t>
            </a:r>
            <a:r>
              <a:rPr lang="ar-EG" dirty="0"/>
              <a:t> </a:t>
            </a:r>
            <a:r>
              <a:rPr lang="ar-EG" dirty="0" err="1"/>
              <a:t>Entry</a:t>
            </a:r>
            <a:r>
              <a:rPr lang="ar-EG" dirty="0"/>
              <a:t>’ </a:t>
            </a:r>
            <a:r>
              <a:rPr lang="ar-EG" dirty="0" err="1"/>
              <a:t>will</a:t>
            </a:r>
            <a:r>
              <a:rPr lang="ar-EG" dirty="0"/>
              <a:t> </a:t>
            </a:r>
            <a:r>
              <a:rPr lang="ar-EG" dirty="0" err="1"/>
              <a:t>take</a:t>
            </a:r>
            <a:r>
              <a:rPr lang="ar-EG" dirty="0"/>
              <a:t> </a:t>
            </a:r>
            <a:r>
              <a:rPr lang="ar-EG" dirty="0" err="1"/>
              <a:t>to</a:t>
            </a:r>
            <a:r>
              <a:rPr lang="ar-EG" dirty="0"/>
              <a:t> </a:t>
            </a:r>
            <a:r>
              <a:rPr lang="ar-EG" dirty="0" err="1"/>
              <a:t>the</a:t>
            </a:r>
            <a:r>
              <a:rPr lang="ar-EG" dirty="0"/>
              <a:t> </a:t>
            </a:r>
            <a:r>
              <a:rPr lang="ar-EG" dirty="0" err="1"/>
              <a:t>Subledger</a:t>
            </a:r>
            <a:r>
              <a:rPr lang="ar-EG" dirty="0"/>
              <a:t> </a:t>
            </a:r>
            <a:r>
              <a:rPr lang="ar-EG" dirty="0" err="1"/>
              <a:t>Journal</a:t>
            </a:r>
            <a:r>
              <a:rPr lang="ar-EG" dirty="0"/>
              <a:t> </a:t>
            </a:r>
            <a:r>
              <a:rPr lang="ar-EG" dirty="0" err="1"/>
              <a:t>Entry</a:t>
            </a:r>
            <a:r>
              <a:rPr lang="ar-EG" dirty="0"/>
              <a:t> </a:t>
            </a:r>
            <a:r>
              <a:rPr lang="ar-EG" dirty="0" err="1"/>
              <a:t>details</a:t>
            </a:r>
            <a:r>
              <a:rPr lang="ar-EG" dirty="0"/>
              <a:t>.</a:t>
            </a:r>
          </a:p>
          <a:p>
            <a:r>
              <a:rPr lang="ar-EG" dirty="0"/>
              <a:t>• </a:t>
            </a:r>
            <a:r>
              <a:rPr lang="ar-EG" dirty="0" err="1"/>
              <a:t>View</a:t>
            </a:r>
            <a:r>
              <a:rPr lang="ar-EG" dirty="0"/>
              <a:t> </a:t>
            </a:r>
            <a:r>
              <a:rPr lang="ar-EG" dirty="0" err="1"/>
              <a:t>Journal</a:t>
            </a:r>
            <a:r>
              <a:rPr lang="ar-EG" dirty="0"/>
              <a:t> </a:t>
            </a:r>
            <a:r>
              <a:rPr lang="ar-EG" dirty="0" err="1"/>
              <a:t>Entry</a:t>
            </a:r>
            <a:r>
              <a:rPr lang="ar-EG" dirty="0"/>
              <a:t> </a:t>
            </a:r>
            <a:r>
              <a:rPr lang="ar-EG" dirty="0" err="1"/>
              <a:t>has</a:t>
            </a:r>
            <a:r>
              <a:rPr lang="ar-EG" dirty="0"/>
              <a:t> </a:t>
            </a:r>
            <a:r>
              <a:rPr lang="ar-EG" dirty="0" err="1"/>
              <a:t>three</a:t>
            </a:r>
            <a:r>
              <a:rPr lang="ar-EG" dirty="0"/>
              <a:t> </a:t>
            </a:r>
            <a:r>
              <a:rPr lang="ar-EG" dirty="0" err="1"/>
              <a:t>parts</a:t>
            </a:r>
            <a:r>
              <a:rPr lang="ar-EG" dirty="0"/>
              <a:t> </a:t>
            </a:r>
            <a:r>
              <a:rPr lang="ar-EG" dirty="0" err="1"/>
              <a:t>to</a:t>
            </a:r>
            <a:r>
              <a:rPr lang="ar-EG" dirty="0"/>
              <a:t> </a:t>
            </a:r>
            <a:r>
              <a:rPr lang="ar-EG" dirty="0" err="1"/>
              <a:t>it</a:t>
            </a:r>
            <a:r>
              <a:rPr lang="ar-EG" dirty="0"/>
              <a:t>:</a:t>
            </a:r>
          </a:p>
          <a:p>
            <a:pPr marL="342900" indent="-342900">
              <a:buFont typeface="+mj-lt"/>
              <a:buAutoNum type="arabicPeriod"/>
            </a:pPr>
            <a:r>
              <a:rPr lang="ar-EG" dirty="0" err="1"/>
              <a:t>Transaction</a:t>
            </a:r>
            <a:r>
              <a:rPr lang="ar-EG" dirty="0"/>
              <a:t> </a:t>
            </a:r>
            <a:r>
              <a:rPr lang="ar-EG" dirty="0" err="1"/>
              <a:t>Information</a:t>
            </a:r>
            <a:endParaRPr lang="ar-EG" dirty="0"/>
          </a:p>
          <a:p>
            <a:pPr marL="342900" indent="-342900">
              <a:buFont typeface="+mj-lt"/>
              <a:buAutoNum type="arabicPeriod"/>
            </a:pPr>
            <a:r>
              <a:rPr lang="ar-EG" dirty="0" err="1"/>
              <a:t>Additional</a:t>
            </a:r>
            <a:r>
              <a:rPr lang="ar-EG" dirty="0"/>
              <a:t> </a:t>
            </a:r>
            <a:r>
              <a:rPr lang="ar-EG" dirty="0" err="1"/>
              <a:t>Information</a:t>
            </a:r>
            <a:r>
              <a:rPr lang="ar-EG" dirty="0"/>
              <a:t> L</a:t>
            </a:r>
          </a:p>
          <a:p>
            <a:pPr marL="342900" indent="-342900">
              <a:buFont typeface="+mj-lt"/>
              <a:buAutoNum type="arabicPeriod"/>
            </a:pPr>
            <a:r>
              <a:rPr lang="ar-EG" dirty="0" err="1"/>
              <a:t>ine</a:t>
            </a:r>
            <a:r>
              <a:rPr lang="ar-EG" dirty="0"/>
              <a:t> </a:t>
            </a:r>
            <a:r>
              <a:rPr lang="ar-EG" dirty="0" err="1"/>
              <a:t>Details</a:t>
            </a:r>
            <a:endParaRPr lang="ar-EG" dirty="0"/>
          </a:p>
          <a:p>
            <a:r>
              <a:rPr lang="ar-EG" dirty="0" err="1"/>
              <a:t>Drill</a:t>
            </a:r>
            <a:r>
              <a:rPr lang="ar-EG" dirty="0"/>
              <a:t> </a:t>
            </a:r>
            <a:r>
              <a:rPr lang="ar-EG" dirty="0" err="1"/>
              <a:t>down</a:t>
            </a:r>
            <a:r>
              <a:rPr lang="ar-EG" dirty="0"/>
              <a:t> </a:t>
            </a:r>
            <a:r>
              <a:rPr lang="ar-EG" dirty="0" err="1"/>
              <a:t>action</a:t>
            </a:r>
            <a:r>
              <a:rPr lang="ar-EG" dirty="0"/>
              <a:t> </a:t>
            </a:r>
            <a:r>
              <a:rPr lang="ar-EG" dirty="0" err="1"/>
              <a:t>will</a:t>
            </a:r>
            <a:r>
              <a:rPr lang="ar-EG" dirty="0"/>
              <a:t> </a:t>
            </a:r>
            <a:r>
              <a:rPr lang="ar-EG" dirty="0" err="1"/>
              <a:t>provide</a:t>
            </a:r>
            <a:r>
              <a:rPr lang="ar-EG" dirty="0"/>
              <a:t> </a:t>
            </a:r>
            <a:r>
              <a:rPr lang="ar-EG" dirty="0" err="1"/>
              <a:t>additional</a:t>
            </a:r>
            <a:r>
              <a:rPr lang="ar-EG" dirty="0"/>
              <a:t> </a:t>
            </a:r>
            <a:r>
              <a:rPr lang="ar-EG" dirty="0" err="1"/>
              <a:t>information</a:t>
            </a:r>
            <a:r>
              <a:rPr lang="ar-EG" dirty="0"/>
              <a:t> </a:t>
            </a:r>
            <a:r>
              <a:rPr lang="ar-EG" dirty="0" err="1"/>
              <a:t>such</a:t>
            </a:r>
            <a:r>
              <a:rPr lang="ar-EG" dirty="0"/>
              <a:t> </a:t>
            </a:r>
            <a:r>
              <a:rPr lang="ar-EG" dirty="0" err="1"/>
              <a:t>as</a:t>
            </a:r>
            <a:r>
              <a:rPr lang="ar-EG" dirty="0"/>
              <a:t>:</a:t>
            </a:r>
          </a:p>
          <a:p>
            <a:pPr marL="285750" indent="-285750">
              <a:buFont typeface="Arial" panose="020B0604020202020204" pitchFamily="34" charset="0"/>
              <a:buChar char="•"/>
            </a:pPr>
            <a:r>
              <a:rPr lang="ar-EG" dirty="0" err="1"/>
              <a:t>Individual</a:t>
            </a:r>
            <a:r>
              <a:rPr lang="ar-EG" dirty="0"/>
              <a:t> </a:t>
            </a:r>
            <a:r>
              <a:rPr lang="ar-EG" dirty="0" err="1"/>
              <a:t>account</a:t>
            </a:r>
            <a:r>
              <a:rPr lang="ar-EG" dirty="0"/>
              <a:t> </a:t>
            </a:r>
            <a:r>
              <a:rPr lang="ar-EG" dirty="0" err="1"/>
              <a:t>lines</a:t>
            </a:r>
            <a:r>
              <a:rPr lang="ar-EG" dirty="0"/>
              <a:t> -</a:t>
            </a:r>
            <a:r>
              <a:rPr lang="ar-EG" dirty="0" err="1"/>
              <a:t>debit</a:t>
            </a:r>
            <a:r>
              <a:rPr lang="ar-EG" dirty="0"/>
              <a:t> </a:t>
            </a:r>
            <a:r>
              <a:rPr lang="ar-EG" dirty="0" err="1"/>
              <a:t>and</a:t>
            </a:r>
            <a:r>
              <a:rPr lang="ar-EG" dirty="0"/>
              <a:t> </a:t>
            </a:r>
            <a:r>
              <a:rPr lang="ar-EG" dirty="0" err="1"/>
              <a:t>credit</a:t>
            </a:r>
            <a:r>
              <a:rPr lang="ar-EG" dirty="0"/>
              <a:t>-</a:t>
            </a:r>
          </a:p>
          <a:p>
            <a:pPr marL="285750" indent="-285750">
              <a:buFont typeface="Arial" panose="020B0604020202020204" pitchFamily="34" charset="0"/>
              <a:buChar char="•"/>
            </a:pPr>
            <a:r>
              <a:rPr lang="ar-EG" dirty="0" err="1"/>
              <a:t>Account</a:t>
            </a:r>
            <a:r>
              <a:rPr lang="ar-EG" dirty="0"/>
              <a:t> </a:t>
            </a:r>
            <a:r>
              <a:rPr lang="ar-EG" dirty="0" err="1"/>
              <a:t>descriptions</a:t>
            </a:r>
            <a:endParaRPr lang="ar-EG" dirty="0"/>
          </a:p>
          <a:p>
            <a:pPr marL="285750" indent="-285750">
              <a:buFont typeface="Arial" panose="020B0604020202020204" pitchFamily="34" charset="0"/>
              <a:buChar char="•"/>
            </a:pPr>
            <a:r>
              <a:rPr lang="ar-EG" dirty="0" err="1"/>
              <a:t>Related</a:t>
            </a:r>
            <a:r>
              <a:rPr lang="ar-EG" dirty="0"/>
              <a:t> </a:t>
            </a:r>
            <a:r>
              <a:rPr lang="ar-EG" dirty="0" err="1"/>
              <a:t>transaction</a:t>
            </a:r>
            <a:r>
              <a:rPr lang="ar-EG" dirty="0"/>
              <a:t> </a:t>
            </a:r>
            <a:r>
              <a:rPr lang="ar-EG" dirty="0" err="1"/>
              <a:t>details</a:t>
            </a:r>
            <a:endParaRPr lang="ar-EG" dirty="0"/>
          </a:p>
          <a:p>
            <a:pPr marL="285750" indent="-285750">
              <a:buFont typeface="Arial" panose="020B0604020202020204" pitchFamily="34" charset="0"/>
              <a:buChar char="•"/>
            </a:pPr>
            <a:r>
              <a:rPr lang="ar-EG" dirty="0" err="1"/>
              <a:t>Any</a:t>
            </a:r>
            <a:r>
              <a:rPr lang="ar-EG" dirty="0"/>
              <a:t> </a:t>
            </a:r>
            <a:r>
              <a:rPr lang="ar-EG" dirty="0" err="1"/>
              <a:t>attachments</a:t>
            </a:r>
            <a:r>
              <a:rPr lang="ar-EG" dirty="0"/>
              <a:t> </a:t>
            </a:r>
            <a:r>
              <a:rPr lang="ar-EG" dirty="0" err="1"/>
              <a:t>or</a:t>
            </a:r>
            <a:r>
              <a:rPr lang="ar-EG" dirty="0"/>
              <a:t> </a:t>
            </a:r>
            <a:r>
              <a:rPr lang="ar-EG" dirty="0" err="1"/>
              <a:t>notes</a:t>
            </a:r>
            <a:r>
              <a:rPr lang="ar-EG" dirty="0"/>
              <a:t> </a:t>
            </a:r>
            <a:r>
              <a:rPr lang="ar-EG" dirty="0" err="1"/>
              <a:t>associated</a:t>
            </a:r>
            <a:r>
              <a:rPr lang="ar-EG" dirty="0"/>
              <a:t> </a:t>
            </a:r>
            <a:r>
              <a:rPr lang="ar-EG" dirty="0" err="1"/>
              <a:t>with</a:t>
            </a:r>
            <a:r>
              <a:rPr lang="ar-EG" dirty="0"/>
              <a:t> </a:t>
            </a:r>
            <a:r>
              <a:rPr lang="ar-EG" dirty="0" err="1"/>
              <a:t>the</a:t>
            </a:r>
            <a:r>
              <a:rPr lang="ar-EG" dirty="0"/>
              <a:t> </a:t>
            </a:r>
            <a:r>
              <a:rPr lang="ar-EG" dirty="0" err="1"/>
              <a:t>entry</a:t>
            </a:r>
            <a:endParaRPr lang="ar-EG" dirty="0"/>
          </a:p>
        </p:txBody>
      </p:sp>
    </p:spTree>
    <p:extLst>
      <p:ext uri="{BB962C8B-B14F-4D97-AF65-F5344CB8AC3E}">
        <p14:creationId xmlns:p14="http://schemas.microsoft.com/office/powerpoint/2010/main" val="3954891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p:nvSpPr>
          <p:cNvPr id="3" name="مربع نص 2">
            <a:extLst>
              <a:ext uri="{FF2B5EF4-FFF2-40B4-BE49-F238E27FC236}">
                <a16:creationId xmlns:a16="http://schemas.microsoft.com/office/drawing/2014/main" id="{C453AC9E-6FFF-9E5E-DFD7-EAB49C2CA0C2}"/>
              </a:ext>
            </a:extLst>
          </p:cNvPr>
          <p:cNvSpPr txBox="1"/>
          <p:nvPr/>
        </p:nvSpPr>
        <p:spPr>
          <a:xfrm>
            <a:off x="739476" y="4553712"/>
            <a:ext cx="6216024" cy="10963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kern="1200">
                <a:solidFill>
                  <a:schemeClr val="accent1"/>
                </a:solidFill>
                <a:latin typeface="+mj-lt"/>
                <a:ea typeface="+mj-ea"/>
                <a:cs typeface="+mj-cs"/>
              </a:rPr>
              <a:t>Managing GL Reports and Financial Data</a:t>
            </a:r>
          </a:p>
        </p:txBody>
      </p:sp>
      <p:pic>
        <p:nvPicPr>
          <p:cNvPr id="7" name="Graphic 6" descr="Bar chart">
            <a:extLst>
              <a:ext uri="{FF2B5EF4-FFF2-40B4-BE49-F238E27FC236}">
                <a16:creationId xmlns:a16="http://schemas.microsoft.com/office/drawing/2014/main" id="{C797C292-8DD1-EA43-4D18-FF0C065D7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7763" y="934222"/>
            <a:ext cx="3299450" cy="3299450"/>
          </a:xfrm>
          <a:prstGeom prst="rect">
            <a:avLst/>
          </a:prstGeom>
        </p:spPr>
      </p:pic>
    </p:spTree>
    <p:extLst>
      <p:ext uri="{BB962C8B-B14F-4D97-AF65-F5344CB8AC3E}">
        <p14:creationId xmlns:p14="http://schemas.microsoft.com/office/powerpoint/2010/main" val="97418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D693C4EB-998F-5623-498D-CC6989B34A83}"/>
              </a:ext>
            </a:extLst>
          </p:cNvPr>
          <p:cNvSpPr txBox="1"/>
          <p:nvPr/>
        </p:nvSpPr>
        <p:spPr>
          <a:xfrm>
            <a:off x="2235408" y="-38493"/>
            <a:ext cx="4358390" cy="400110"/>
          </a:xfrm>
          <a:prstGeom prst="rect">
            <a:avLst/>
          </a:prstGeom>
          <a:noFill/>
        </p:spPr>
        <p:txBody>
          <a:bodyPr wrap="square">
            <a:spAutoFit/>
          </a:bodyPr>
          <a:lstStyle/>
          <a:p>
            <a:r>
              <a:rPr lang="en-US" sz="2000" b="1" u="sng" dirty="0">
                <a:solidFill>
                  <a:schemeClr val="accent2">
                    <a:lumMod val="75000"/>
                  </a:schemeClr>
                </a:solidFill>
              </a:rPr>
              <a:t>1. Run Standard Financial Reports: </a:t>
            </a:r>
            <a:endParaRPr lang="ar-EG" sz="2000" b="1" u="sng" dirty="0">
              <a:solidFill>
                <a:schemeClr val="accent2">
                  <a:lumMod val="75000"/>
                </a:schemeClr>
              </a:solidFill>
            </a:endParaRPr>
          </a:p>
        </p:txBody>
      </p:sp>
      <p:pic>
        <p:nvPicPr>
          <p:cNvPr id="5" name="صورة 4" descr="صورة تحتوي على لقطة شاشة, برمجيات, نص, برامج الوسائط المتعددة&#10;&#10;تم إنشاء الوصف تلقائياً">
            <a:extLst>
              <a:ext uri="{FF2B5EF4-FFF2-40B4-BE49-F238E27FC236}">
                <a16:creationId xmlns:a16="http://schemas.microsoft.com/office/drawing/2014/main" id="{09D98609-FF67-9BEC-BDA2-3856FBA961A4}"/>
              </a:ext>
            </a:extLst>
          </p:cNvPr>
          <p:cNvPicPr>
            <a:picLocks noChangeAspect="1"/>
          </p:cNvPicPr>
          <p:nvPr/>
        </p:nvPicPr>
        <p:blipFill>
          <a:blip r:embed="rId2"/>
          <a:srcRect l="55410" t="13845" r="5082" b="28488"/>
          <a:stretch/>
        </p:blipFill>
        <p:spPr>
          <a:xfrm>
            <a:off x="730772" y="664655"/>
            <a:ext cx="3642609" cy="2886880"/>
          </a:xfrm>
          <a:prstGeom prst="rect">
            <a:avLst/>
          </a:prstGeom>
        </p:spPr>
      </p:pic>
      <p:sp>
        <p:nvSpPr>
          <p:cNvPr id="7" name="مربع نص 6">
            <a:extLst>
              <a:ext uri="{FF2B5EF4-FFF2-40B4-BE49-F238E27FC236}">
                <a16:creationId xmlns:a16="http://schemas.microsoft.com/office/drawing/2014/main" id="{8CF9FE1C-C56A-527F-7D60-94444547A4DC}"/>
              </a:ext>
            </a:extLst>
          </p:cNvPr>
          <p:cNvSpPr txBox="1"/>
          <p:nvPr/>
        </p:nvSpPr>
        <p:spPr>
          <a:xfrm>
            <a:off x="5621313" y="894757"/>
            <a:ext cx="1648918" cy="2246769"/>
          </a:xfrm>
          <a:prstGeom prst="rect">
            <a:avLst/>
          </a:prstGeom>
          <a:noFill/>
        </p:spPr>
        <p:txBody>
          <a:bodyPr wrap="square">
            <a:spAutoFit/>
          </a:bodyPr>
          <a:lstStyle/>
          <a:p>
            <a:pPr algn="ctr"/>
            <a:r>
              <a:rPr lang="ar-EG" sz="2000" dirty="0" err="1"/>
              <a:t>when</a:t>
            </a:r>
            <a:r>
              <a:rPr lang="ar-EG" sz="2000" dirty="0"/>
              <a:t> </a:t>
            </a:r>
            <a:r>
              <a:rPr lang="ar-EG" sz="2000" dirty="0" err="1"/>
              <a:t>we</a:t>
            </a:r>
            <a:r>
              <a:rPr lang="ar-EG" sz="2000" dirty="0"/>
              <a:t> </a:t>
            </a:r>
            <a:r>
              <a:rPr lang="ar-EG" sz="2000" dirty="0" err="1"/>
              <a:t>want</a:t>
            </a:r>
            <a:r>
              <a:rPr lang="ar-EG" sz="2000" dirty="0"/>
              <a:t> </a:t>
            </a:r>
            <a:r>
              <a:rPr lang="ar-EG" sz="2000" dirty="0" err="1"/>
              <a:t>to</a:t>
            </a:r>
            <a:r>
              <a:rPr lang="ar-EG" sz="2000" dirty="0"/>
              <a:t> </a:t>
            </a:r>
            <a:r>
              <a:rPr lang="ar-EG" sz="2000" dirty="0" err="1"/>
              <a:t>run</a:t>
            </a:r>
            <a:r>
              <a:rPr lang="ar-EG" sz="2000" dirty="0"/>
              <a:t> </a:t>
            </a:r>
            <a:r>
              <a:rPr lang="ar-EG" sz="2000" dirty="0" err="1"/>
              <a:t>standard</a:t>
            </a:r>
            <a:r>
              <a:rPr lang="ar-EG" sz="2000" dirty="0"/>
              <a:t> </a:t>
            </a:r>
            <a:r>
              <a:rPr lang="ar-EG" sz="2000" dirty="0" err="1"/>
              <a:t>report</a:t>
            </a:r>
            <a:r>
              <a:rPr lang="ar-EG" sz="2000" dirty="0"/>
              <a:t> </a:t>
            </a:r>
            <a:r>
              <a:rPr lang="ar-EG" sz="2000" dirty="0" err="1"/>
              <a:t>press</a:t>
            </a:r>
            <a:r>
              <a:rPr lang="ar-EG" sz="2000" dirty="0"/>
              <a:t> </a:t>
            </a:r>
            <a:r>
              <a:rPr lang="ar-EG" sz="2000" dirty="0" err="1"/>
              <a:t>reports</a:t>
            </a:r>
            <a:r>
              <a:rPr lang="ar-EG" sz="2000" dirty="0"/>
              <a:t> </a:t>
            </a:r>
            <a:r>
              <a:rPr lang="ar-EG" sz="2000" dirty="0" err="1"/>
              <a:t>then</a:t>
            </a:r>
            <a:r>
              <a:rPr lang="ar-EG" sz="2000" dirty="0"/>
              <a:t> </a:t>
            </a:r>
            <a:r>
              <a:rPr lang="ar-EG" sz="2000" dirty="0" err="1"/>
              <a:t>request</a:t>
            </a:r>
            <a:r>
              <a:rPr lang="ar-EG" sz="2000" dirty="0"/>
              <a:t> </a:t>
            </a:r>
            <a:r>
              <a:rPr lang="ar-EG" sz="2000" dirty="0" err="1"/>
              <a:t>thenstandard</a:t>
            </a:r>
            <a:endParaRPr lang="ar-EG" sz="2000" dirty="0"/>
          </a:p>
        </p:txBody>
      </p:sp>
      <p:pic>
        <p:nvPicPr>
          <p:cNvPr id="9" name="صورة 8"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6EAFEF3F-C57B-B27F-9EB7-088F55E06516}"/>
              </a:ext>
            </a:extLst>
          </p:cNvPr>
          <p:cNvPicPr>
            <a:picLocks noChangeAspect="1"/>
          </p:cNvPicPr>
          <p:nvPr/>
        </p:nvPicPr>
        <p:blipFill>
          <a:blip r:embed="rId3"/>
          <a:srcRect l="10819" t="12940" r="4098" b="29393"/>
          <a:stretch/>
        </p:blipFill>
        <p:spPr>
          <a:xfrm>
            <a:off x="2324414" y="4029361"/>
            <a:ext cx="6593797" cy="2637399"/>
          </a:xfrm>
          <a:prstGeom prst="rect">
            <a:avLst/>
          </a:prstGeom>
        </p:spPr>
      </p:pic>
      <p:sp>
        <p:nvSpPr>
          <p:cNvPr id="11" name="مربع نص 10">
            <a:extLst>
              <a:ext uri="{FF2B5EF4-FFF2-40B4-BE49-F238E27FC236}">
                <a16:creationId xmlns:a16="http://schemas.microsoft.com/office/drawing/2014/main" id="{3A637400-EC53-3BB2-08B5-1EF21908ED56}"/>
              </a:ext>
            </a:extLst>
          </p:cNvPr>
          <p:cNvSpPr txBox="1"/>
          <p:nvPr/>
        </p:nvSpPr>
        <p:spPr>
          <a:xfrm>
            <a:off x="0" y="4332399"/>
            <a:ext cx="2324414" cy="1938992"/>
          </a:xfrm>
          <a:prstGeom prst="rect">
            <a:avLst/>
          </a:prstGeom>
          <a:noFill/>
        </p:spPr>
        <p:txBody>
          <a:bodyPr wrap="square">
            <a:spAutoFit/>
          </a:bodyPr>
          <a:lstStyle/>
          <a:p>
            <a:pPr algn="ctr"/>
            <a:r>
              <a:rPr lang="ar-EG" sz="2000" dirty="0" err="1"/>
              <a:t>after</a:t>
            </a:r>
            <a:r>
              <a:rPr lang="ar-EG" sz="2000" dirty="0"/>
              <a:t> </a:t>
            </a:r>
            <a:r>
              <a:rPr lang="ar-EG" sz="2000" dirty="0" err="1"/>
              <a:t>standard</a:t>
            </a:r>
            <a:r>
              <a:rPr lang="ar-EG" sz="2000" dirty="0"/>
              <a:t> </a:t>
            </a:r>
            <a:r>
              <a:rPr lang="ar-EG" sz="2000" dirty="0" err="1"/>
              <a:t>then</a:t>
            </a:r>
            <a:r>
              <a:rPr lang="ar-EG" sz="2000" dirty="0"/>
              <a:t> </a:t>
            </a:r>
            <a:r>
              <a:rPr lang="ar-EG" sz="2000" dirty="0" err="1"/>
              <a:t>apper</a:t>
            </a:r>
            <a:r>
              <a:rPr lang="ar-EG" sz="2000" dirty="0"/>
              <a:t> </a:t>
            </a:r>
            <a:r>
              <a:rPr lang="ar-EG" sz="2000" dirty="0" err="1"/>
              <a:t>screen</a:t>
            </a:r>
            <a:r>
              <a:rPr lang="ar-EG" sz="2000" dirty="0"/>
              <a:t> </a:t>
            </a:r>
            <a:r>
              <a:rPr lang="ar-EG" sz="2000" dirty="0" err="1"/>
              <a:t>that</a:t>
            </a:r>
            <a:r>
              <a:rPr lang="ar-EG" sz="2000" dirty="0"/>
              <a:t> </a:t>
            </a:r>
            <a:r>
              <a:rPr lang="ar-EG" sz="2000" dirty="0" err="1"/>
              <a:t>determind</a:t>
            </a:r>
            <a:r>
              <a:rPr lang="ar-EG" sz="2000" dirty="0"/>
              <a:t> </a:t>
            </a:r>
            <a:r>
              <a:rPr lang="ar-EG" sz="2000" dirty="0" err="1"/>
              <a:t>if</a:t>
            </a:r>
            <a:r>
              <a:rPr lang="ar-EG" sz="2000" dirty="0"/>
              <a:t> </a:t>
            </a:r>
            <a:r>
              <a:rPr lang="ar-EG" sz="2000" dirty="0" err="1"/>
              <a:t>you</a:t>
            </a:r>
            <a:r>
              <a:rPr lang="ar-EG" sz="2000" dirty="0"/>
              <a:t> </a:t>
            </a:r>
            <a:r>
              <a:rPr lang="ar-EG" sz="2000" dirty="0" err="1"/>
              <a:t>want</a:t>
            </a:r>
            <a:r>
              <a:rPr lang="ar-EG" sz="2000" dirty="0"/>
              <a:t> </a:t>
            </a:r>
            <a:r>
              <a:rPr lang="ar-EG" sz="2000" dirty="0" err="1"/>
              <a:t>submit</a:t>
            </a:r>
            <a:r>
              <a:rPr lang="ar-EG" sz="2000" dirty="0"/>
              <a:t> </a:t>
            </a:r>
            <a:r>
              <a:rPr lang="ar-EG" sz="2000" dirty="0" err="1"/>
              <a:t>single</a:t>
            </a:r>
            <a:r>
              <a:rPr lang="ar-EG" sz="2000" dirty="0"/>
              <a:t> </a:t>
            </a:r>
            <a:r>
              <a:rPr lang="ar-EG" sz="2000" dirty="0" err="1"/>
              <a:t>request</a:t>
            </a:r>
            <a:r>
              <a:rPr lang="ar-EG" sz="2000" dirty="0"/>
              <a:t> </a:t>
            </a:r>
            <a:r>
              <a:rPr lang="ar-EG" sz="2000" dirty="0" err="1"/>
              <a:t>or</a:t>
            </a:r>
            <a:r>
              <a:rPr lang="ar-EG" sz="2000" dirty="0"/>
              <a:t> </a:t>
            </a:r>
            <a:r>
              <a:rPr lang="ar-EG" sz="2000" dirty="0" err="1"/>
              <a:t>set</a:t>
            </a:r>
            <a:r>
              <a:rPr lang="ar-EG" sz="2000" dirty="0"/>
              <a:t> </a:t>
            </a:r>
            <a:r>
              <a:rPr lang="ar-EG" sz="2000" dirty="0" err="1"/>
              <a:t>of</a:t>
            </a:r>
            <a:r>
              <a:rPr lang="ar-EG" sz="2000" dirty="0"/>
              <a:t> </a:t>
            </a:r>
            <a:r>
              <a:rPr lang="ar-EG" sz="2000" dirty="0" err="1"/>
              <a:t>request</a:t>
            </a:r>
            <a:endParaRPr lang="ar-EG" sz="2000" dirty="0"/>
          </a:p>
        </p:txBody>
      </p:sp>
    </p:spTree>
    <p:extLst>
      <p:ext uri="{BB962C8B-B14F-4D97-AF65-F5344CB8AC3E}">
        <p14:creationId xmlns:p14="http://schemas.microsoft.com/office/powerpoint/2010/main" val="164357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56" name="Straight Connector 55">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59"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60" name="Isosceles Triangle 59">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61"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62"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63"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64" name="Isosceles Triangle 63">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65" name="Isosceles Triangle 64">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p:nvSpPr>
          <p:cNvPr id="67" name="Rectangle 66">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9144000" cy="228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9" name="Group 68">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8955" y="-8467"/>
            <a:ext cx="3575053" cy="6866467"/>
            <a:chOff x="7425267" y="-8467"/>
            <a:chExt cx="4766733" cy="6866467"/>
          </a:xfrm>
        </p:grpSpPr>
        <p:cxnSp>
          <p:nvCxnSpPr>
            <p:cNvPr id="70" name="Straight Connector 69">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72"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3"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4" name="Isosceles Triangle 73">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5"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6"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7"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8" name="Isosceles Triangle 77">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p:nvSpPr>
          <p:cNvPr id="5" name="مربع نص 4">
            <a:extLst>
              <a:ext uri="{FF2B5EF4-FFF2-40B4-BE49-F238E27FC236}">
                <a16:creationId xmlns:a16="http://schemas.microsoft.com/office/drawing/2014/main" id="{1B2135A6-7896-B65D-909C-1ABCEA625384}"/>
              </a:ext>
            </a:extLst>
          </p:cNvPr>
          <p:cNvSpPr txBox="1"/>
          <p:nvPr/>
        </p:nvSpPr>
        <p:spPr>
          <a:xfrm>
            <a:off x="1780051" y="4802189"/>
            <a:ext cx="6447501" cy="1320800"/>
          </a:xfrm>
          <a:prstGeom prst="rect">
            <a:avLst/>
          </a:prstGeom>
        </p:spPr>
        <p:txBody>
          <a:bodyPr vert="horz" lIns="91440" tIns="45720" rIns="91440" bIns="45720" rtlCol="0" anchor="ctr">
            <a:normAutofit/>
          </a:bodyPr>
          <a:lstStyle/>
          <a:p>
            <a:pPr>
              <a:spcBef>
                <a:spcPct val="0"/>
              </a:spcBef>
              <a:spcAft>
                <a:spcPts val="600"/>
              </a:spcAft>
            </a:pPr>
            <a:r>
              <a:rPr lang="en-US" sz="3800" b="1" u="sng" dirty="0">
                <a:solidFill>
                  <a:schemeClr val="bg1"/>
                </a:solidFill>
                <a:latin typeface="+mj-lt"/>
                <a:ea typeface="+mj-ea"/>
                <a:cs typeface="+mj-cs"/>
              </a:rPr>
              <a:t>Goals of the project</a:t>
            </a:r>
          </a:p>
        </p:txBody>
      </p:sp>
      <p:sp useBgFill="1">
        <p:nvSpPr>
          <p:cNvPr id="80" name="Rectangle 79">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مربع نص 2">
            <a:extLst>
              <a:ext uri="{FF2B5EF4-FFF2-40B4-BE49-F238E27FC236}">
                <a16:creationId xmlns:a16="http://schemas.microsoft.com/office/drawing/2014/main" id="{AE45C78E-3A41-D078-AC79-8AC4B9EE7937}"/>
              </a:ext>
            </a:extLst>
          </p:cNvPr>
          <p:cNvGraphicFramePr/>
          <p:nvPr>
            <p:extLst>
              <p:ext uri="{D42A27DB-BD31-4B8C-83A1-F6EECF244321}">
                <p14:modId xmlns:p14="http://schemas.microsoft.com/office/powerpoint/2010/main" val="3241086076"/>
              </p:ext>
            </p:extLst>
          </p:nvPr>
        </p:nvGraphicFramePr>
        <p:xfrm>
          <a:off x="0" y="-44069"/>
          <a:ext cx="8998347" cy="4378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100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صورة 12" descr="صورة تحتوي على نص, لقطة شاشة, برمجيات, برامج الوسائط المتعددة&#10;&#10;تم إنشاء الوصف تلقائياً">
            <a:extLst>
              <a:ext uri="{FF2B5EF4-FFF2-40B4-BE49-F238E27FC236}">
                <a16:creationId xmlns:a16="http://schemas.microsoft.com/office/drawing/2014/main" id="{6254302E-9B04-1E95-F200-CDE35BC1CC4E}"/>
              </a:ext>
            </a:extLst>
          </p:cNvPr>
          <p:cNvPicPr>
            <a:picLocks noChangeAspect="1"/>
          </p:cNvPicPr>
          <p:nvPr/>
        </p:nvPicPr>
        <p:blipFill>
          <a:blip r:embed="rId2"/>
          <a:srcRect l="164" t="2200" r="5471" b="25771"/>
          <a:stretch/>
        </p:blipFill>
        <p:spPr>
          <a:xfrm>
            <a:off x="266942" y="185278"/>
            <a:ext cx="6508612" cy="3165528"/>
          </a:xfrm>
          <a:prstGeom prst="rect">
            <a:avLst/>
          </a:prstGeom>
        </p:spPr>
      </p:pic>
      <p:sp>
        <p:nvSpPr>
          <p:cNvPr id="4" name="مربع نص 3">
            <a:extLst>
              <a:ext uri="{FF2B5EF4-FFF2-40B4-BE49-F238E27FC236}">
                <a16:creationId xmlns:a16="http://schemas.microsoft.com/office/drawing/2014/main" id="{944A4B4E-7A77-F173-DAA2-BDEE78FFD7A2}"/>
              </a:ext>
            </a:extLst>
          </p:cNvPr>
          <p:cNvSpPr txBox="1"/>
          <p:nvPr/>
        </p:nvSpPr>
        <p:spPr>
          <a:xfrm>
            <a:off x="6790545" y="952434"/>
            <a:ext cx="2038663" cy="1631216"/>
          </a:xfrm>
          <a:prstGeom prst="rect">
            <a:avLst/>
          </a:prstGeom>
          <a:noFill/>
        </p:spPr>
        <p:txBody>
          <a:bodyPr wrap="square">
            <a:spAutoFit/>
          </a:bodyPr>
          <a:lstStyle/>
          <a:p>
            <a:pPr algn="ctr"/>
            <a:r>
              <a:rPr lang="ar-EG" sz="2000" dirty="0" err="1"/>
              <a:t>then</a:t>
            </a:r>
            <a:r>
              <a:rPr lang="ar-EG" sz="2000" dirty="0"/>
              <a:t> </a:t>
            </a:r>
            <a:r>
              <a:rPr lang="ar-EG" sz="2000" dirty="0" err="1"/>
              <a:t>appear</a:t>
            </a:r>
            <a:r>
              <a:rPr lang="ar-EG" sz="2000" dirty="0"/>
              <a:t> </a:t>
            </a:r>
            <a:r>
              <a:rPr lang="ar-EG" sz="2000" dirty="0" err="1"/>
              <a:t>screen</a:t>
            </a:r>
            <a:r>
              <a:rPr lang="ar-EG" sz="2000" dirty="0"/>
              <a:t> </a:t>
            </a:r>
            <a:r>
              <a:rPr lang="ar-EG" sz="2000" dirty="0" err="1"/>
              <a:t>that</a:t>
            </a:r>
            <a:r>
              <a:rPr lang="ar-EG" sz="2000" dirty="0"/>
              <a:t> </a:t>
            </a:r>
            <a:r>
              <a:rPr lang="ar-EG" sz="2000" dirty="0" err="1"/>
              <a:t>contain</a:t>
            </a:r>
            <a:r>
              <a:rPr lang="ar-EG" sz="2000" dirty="0"/>
              <a:t> </a:t>
            </a:r>
            <a:r>
              <a:rPr lang="ar-EG" sz="2000" dirty="0" err="1"/>
              <a:t>the</a:t>
            </a:r>
            <a:r>
              <a:rPr lang="ar-EG" sz="2000" dirty="0"/>
              <a:t> </a:t>
            </a:r>
            <a:r>
              <a:rPr lang="ar-EG" sz="2000" dirty="0" err="1"/>
              <a:t>name</a:t>
            </a:r>
            <a:r>
              <a:rPr lang="ar-EG" sz="2000" dirty="0"/>
              <a:t> </a:t>
            </a:r>
            <a:r>
              <a:rPr lang="ar-EG" sz="2000" dirty="0" err="1"/>
              <a:t>of</a:t>
            </a:r>
            <a:r>
              <a:rPr lang="ar-EG" sz="2000" dirty="0"/>
              <a:t> </a:t>
            </a:r>
            <a:r>
              <a:rPr lang="ar-EG" sz="2000" dirty="0" err="1"/>
              <a:t>the</a:t>
            </a:r>
            <a:r>
              <a:rPr lang="ar-EG" sz="2000" dirty="0"/>
              <a:t> </a:t>
            </a:r>
            <a:r>
              <a:rPr lang="ar-EG" sz="2000" dirty="0" err="1"/>
              <a:t>reports</a:t>
            </a:r>
            <a:endParaRPr lang="ar-EG" sz="2000" dirty="0"/>
          </a:p>
        </p:txBody>
      </p:sp>
      <p:pic>
        <p:nvPicPr>
          <p:cNvPr id="6" name="صورة 5" descr="صورة تحتوي على لقطة شاشة, نص, برمجيات, برامج الوسائط المتعددة&#10;&#10;تم إنشاء الوصف تلقائياً">
            <a:extLst>
              <a:ext uri="{FF2B5EF4-FFF2-40B4-BE49-F238E27FC236}">
                <a16:creationId xmlns:a16="http://schemas.microsoft.com/office/drawing/2014/main" id="{63AF9DD0-8CDE-50A0-1F0A-E2A424436ABD}"/>
              </a:ext>
            </a:extLst>
          </p:cNvPr>
          <p:cNvPicPr>
            <a:picLocks noChangeAspect="1"/>
          </p:cNvPicPr>
          <p:nvPr/>
        </p:nvPicPr>
        <p:blipFill>
          <a:blip r:embed="rId3"/>
          <a:srcRect l="55082" t="13241" r="5246" b="26375"/>
          <a:stretch/>
        </p:blipFill>
        <p:spPr>
          <a:xfrm>
            <a:off x="3687578" y="4045695"/>
            <a:ext cx="3627621" cy="2627027"/>
          </a:xfrm>
          <a:prstGeom prst="rect">
            <a:avLst/>
          </a:prstGeom>
        </p:spPr>
      </p:pic>
      <p:pic>
        <p:nvPicPr>
          <p:cNvPr id="8" name="صورة 7" descr="صورة تحتوي على لقطة شاشة, نص, برمجيات, برامج الوسائط المتعددة&#10;&#10;تم إنشاء الوصف تلقائياً">
            <a:extLst>
              <a:ext uri="{FF2B5EF4-FFF2-40B4-BE49-F238E27FC236}">
                <a16:creationId xmlns:a16="http://schemas.microsoft.com/office/drawing/2014/main" id="{8F280C1E-2A81-F695-8545-469B41C2C11A}"/>
              </a:ext>
            </a:extLst>
          </p:cNvPr>
          <p:cNvPicPr>
            <a:picLocks noChangeAspect="1"/>
          </p:cNvPicPr>
          <p:nvPr/>
        </p:nvPicPr>
        <p:blipFill>
          <a:blip r:embed="rId3"/>
          <a:srcRect l="1804" r="86885" b="62001"/>
          <a:stretch/>
        </p:blipFill>
        <p:spPr>
          <a:xfrm>
            <a:off x="7644982" y="3274206"/>
            <a:ext cx="1034321" cy="1886594"/>
          </a:xfrm>
          <a:prstGeom prst="rect">
            <a:avLst/>
          </a:prstGeom>
        </p:spPr>
      </p:pic>
      <p:sp>
        <p:nvSpPr>
          <p:cNvPr id="10" name="مربع نص 9">
            <a:extLst>
              <a:ext uri="{FF2B5EF4-FFF2-40B4-BE49-F238E27FC236}">
                <a16:creationId xmlns:a16="http://schemas.microsoft.com/office/drawing/2014/main" id="{3FED7367-FA35-A843-BA37-6FC4E84DA4BA}"/>
              </a:ext>
            </a:extLst>
          </p:cNvPr>
          <p:cNvSpPr txBox="1"/>
          <p:nvPr/>
        </p:nvSpPr>
        <p:spPr>
          <a:xfrm>
            <a:off x="464697" y="4851376"/>
            <a:ext cx="2915587" cy="1015663"/>
          </a:xfrm>
          <a:prstGeom prst="rect">
            <a:avLst/>
          </a:prstGeom>
          <a:noFill/>
        </p:spPr>
        <p:txBody>
          <a:bodyPr wrap="square">
            <a:spAutoFit/>
          </a:bodyPr>
          <a:lstStyle/>
          <a:p>
            <a:pPr algn="ctr"/>
            <a:r>
              <a:rPr lang="ar-EG" sz="2000" dirty="0" err="1"/>
              <a:t>if</a:t>
            </a:r>
            <a:r>
              <a:rPr lang="ar-EG" sz="2000" dirty="0"/>
              <a:t> </a:t>
            </a:r>
            <a:r>
              <a:rPr lang="ar-EG" sz="2000" dirty="0" err="1"/>
              <a:t>we</a:t>
            </a:r>
            <a:r>
              <a:rPr lang="ar-EG" sz="2000" dirty="0"/>
              <a:t> </a:t>
            </a:r>
            <a:r>
              <a:rPr lang="ar-EG" sz="2000" dirty="0" err="1"/>
              <a:t>want</a:t>
            </a:r>
            <a:r>
              <a:rPr lang="ar-EG" sz="2000" dirty="0"/>
              <a:t> </a:t>
            </a:r>
            <a:r>
              <a:rPr lang="ar-EG" sz="2000" dirty="0" err="1"/>
              <a:t>to</a:t>
            </a:r>
            <a:r>
              <a:rPr lang="ar-EG" sz="2000" dirty="0"/>
              <a:t> </a:t>
            </a:r>
            <a:r>
              <a:rPr lang="ar-EG" sz="2000" dirty="0" err="1"/>
              <a:t>see</a:t>
            </a:r>
            <a:r>
              <a:rPr lang="ar-EG" sz="2000" dirty="0"/>
              <a:t> </a:t>
            </a:r>
            <a:r>
              <a:rPr lang="ar-EG" sz="2000" dirty="0" err="1"/>
              <a:t>the</a:t>
            </a:r>
            <a:r>
              <a:rPr lang="ar-EG" sz="2000" dirty="0"/>
              <a:t> </a:t>
            </a:r>
            <a:r>
              <a:rPr lang="ar-EG" sz="2000" dirty="0" err="1"/>
              <a:t>reports</a:t>
            </a:r>
            <a:r>
              <a:rPr lang="ar-EG" sz="2000" dirty="0"/>
              <a:t> </a:t>
            </a:r>
            <a:r>
              <a:rPr lang="ar-EG" sz="2000" dirty="0" err="1"/>
              <a:t>press</a:t>
            </a:r>
            <a:r>
              <a:rPr lang="ar-EG" sz="2000" dirty="0"/>
              <a:t> </a:t>
            </a:r>
            <a:r>
              <a:rPr lang="ar-EG" sz="2000" dirty="0" err="1"/>
              <a:t>view</a:t>
            </a:r>
            <a:r>
              <a:rPr lang="ar-EG" sz="2000" dirty="0"/>
              <a:t> </a:t>
            </a:r>
            <a:r>
              <a:rPr lang="ar-EG" sz="2000" dirty="0" err="1"/>
              <a:t>then</a:t>
            </a:r>
            <a:r>
              <a:rPr lang="ar-EG" sz="2000" dirty="0"/>
              <a:t> </a:t>
            </a:r>
            <a:r>
              <a:rPr lang="ar-EG" sz="2000" dirty="0" err="1"/>
              <a:t>request</a:t>
            </a:r>
            <a:endParaRPr lang="ar-EG" sz="2000" dirty="0"/>
          </a:p>
        </p:txBody>
      </p:sp>
    </p:spTree>
    <p:extLst>
      <p:ext uri="{BB962C8B-B14F-4D97-AF65-F5344CB8AC3E}">
        <p14:creationId xmlns:p14="http://schemas.microsoft.com/office/powerpoint/2010/main" val="187008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صورة 2" descr="صورة تحتوي على نص, لقطة شاشة, برمجيات, برامج الوسائط المتعددة&#10;&#10;تم إنشاء الوصف تلقائياً">
            <a:extLst>
              <a:ext uri="{FF2B5EF4-FFF2-40B4-BE49-F238E27FC236}">
                <a16:creationId xmlns:a16="http://schemas.microsoft.com/office/drawing/2014/main" id="{B9E0F9F7-90DA-FBB4-B8A5-B5AE5BC79BA6}"/>
              </a:ext>
            </a:extLst>
          </p:cNvPr>
          <p:cNvPicPr>
            <a:picLocks noChangeAspect="1"/>
          </p:cNvPicPr>
          <p:nvPr/>
        </p:nvPicPr>
        <p:blipFill>
          <a:blip r:embed="rId2"/>
          <a:srcRect l="1147" r="5082" b="23355"/>
          <a:stretch/>
        </p:blipFill>
        <p:spPr>
          <a:xfrm>
            <a:off x="104931" y="212029"/>
            <a:ext cx="6026046" cy="2845964"/>
          </a:xfrm>
          <a:prstGeom prst="rect">
            <a:avLst/>
          </a:prstGeom>
        </p:spPr>
      </p:pic>
      <p:sp>
        <p:nvSpPr>
          <p:cNvPr id="5" name="مربع نص 4">
            <a:extLst>
              <a:ext uri="{FF2B5EF4-FFF2-40B4-BE49-F238E27FC236}">
                <a16:creationId xmlns:a16="http://schemas.microsoft.com/office/drawing/2014/main" id="{427BC816-D5F6-C316-8F2C-2F01010D0392}"/>
              </a:ext>
            </a:extLst>
          </p:cNvPr>
          <p:cNvSpPr txBox="1"/>
          <p:nvPr/>
        </p:nvSpPr>
        <p:spPr>
          <a:xfrm>
            <a:off x="6130977" y="433918"/>
            <a:ext cx="2750695" cy="2308324"/>
          </a:xfrm>
          <a:prstGeom prst="rect">
            <a:avLst/>
          </a:prstGeom>
          <a:noFill/>
        </p:spPr>
        <p:txBody>
          <a:bodyPr wrap="square">
            <a:spAutoFit/>
          </a:bodyPr>
          <a:lstStyle/>
          <a:p>
            <a:pPr algn="ctr"/>
            <a:r>
              <a:rPr lang="ar-EG" dirty="0" err="1"/>
              <a:t>when</a:t>
            </a:r>
            <a:r>
              <a:rPr lang="ar-EG" dirty="0"/>
              <a:t> </a:t>
            </a:r>
            <a:r>
              <a:rPr lang="ar-EG" dirty="0" err="1"/>
              <a:t>we</a:t>
            </a:r>
            <a:r>
              <a:rPr lang="ar-EG" dirty="0"/>
              <a:t> </a:t>
            </a:r>
            <a:r>
              <a:rPr lang="ar-EG" dirty="0" err="1"/>
              <a:t>choosed</a:t>
            </a:r>
            <a:r>
              <a:rPr lang="ar-EG" dirty="0"/>
              <a:t> </a:t>
            </a:r>
            <a:r>
              <a:rPr lang="ar-EG" dirty="0" err="1"/>
              <a:t>the</a:t>
            </a:r>
            <a:r>
              <a:rPr lang="ar-EG" dirty="0"/>
              <a:t> </a:t>
            </a:r>
            <a:r>
              <a:rPr lang="ar-EG" dirty="0" err="1"/>
              <a:t>name</a:t>
            </a:r>
            <a:r>
              <a:rPr lang="ar-EG" dirty="0"/>
              <a:t> </a:t>
            </a:r>
            <a:r>
              <a:rPr lang="ar-EG" dirty="0" err="1"/>
              <a:t>of</a:t>
            </a:r>
            <a:r>
              <a:rPr lang="ar-EG" dirty="0"/>
              <a:t> </a:t>
            </a:r>
            <a:r>
              <a:rPr lang="ar-EG" dirty="0" err="1"/>
              <a:t>reports</a:t>
            </a:r>
            <a:r>
              <a:rPr lang="ar-EG" dirty="0"/>
              <a:t> </a:t>
            </a:r>
            <a:r>
              <a:rPr lang="ar-EG" dirty="0" err="1"/>
              <a:t>then</a:t>
            </a:r>
            <a:r>
              <a:rPr lang="ar-EG" dirty="0"/>
              <a:t> </a:t>
            </a:r>
            <a:r>
              <a:rPr lang="ar-EG" dirty="0" err="1"/>
              <a:t>appear</a:t>
            </a:r>
            <a:r>
              <a:rPr lang="ar-EG" dirty="0"/>
              <a:t> </a:t>
            </a:r>
            <a:r>
              <a:rPr lang="ar-EG" dirty="0" err="1"/>
              <a:t>parameters</a:t>
            </a:r>
            <a:r>
              <a:rPr lang="ar-EG" dirty="0"/>
              <a:t> </a:t>
            </a:r>
            <a:r>
              <a:rPr lang="ar-EG" dirty="0" err="1"/>
              <a:t>that</a:t>
            </a:r>
            <a:r>
              <a:rPr lang="ar-EG" dirty="0"/>
              <a:t> </a:t>
            </a:r>
            <a:r>
              <a:rPr lang="ar-EG" dirty="0" err="1"/>
              <a:t>contain</a:t>
            </a:r>
            <a:r>
              <a:rPr lang="ar-EG" dirty="0"/>
              <a:t> </a:t>
            </a:r>
            <a:r>
              <a:rPr lang="ar-EG" dirty="0" err="1"/>
              <a:t>ledger</a:t>
            </a:r>
            <a:r>
              <a:rPr lang="ar-EG" dirty="0"/>
              <a:t> </a:t>
            </a:r>
            <a:r>
              <a:rPr lang="ar-EG" dirty="0" err="1"/>
              <a:t>name</a:t>
            </a:r>
            <a:r>
              <a:rPr lang="ar-EG" dirty="0"/>
              <a:t> </a:t>
            </a:r>
            <a:r>
              <a:rPr lang="ar-EG" dirty="0" err="1"/>
              <a:t>and</a:t>
            </a:r>
            <a:r>
              <a:rPr lang="ar-EG" dirty="0"/>
              <a:t> </a:t>
            </a:r>
            <a:r>
              <a:rPr lang="ar-EG" dirty="0" err="1"/>
              <a:t>currency</a:t>
            </a:r>
            <a:r>
              <a:rPr lang="ar-EG" dirty="0"/>
              <a:t> </a:t>
            </a:r>
            <a:r>
              <a:rPr lang="ar-EG" dirty="0" err="1"/>
              <a:t>and</a:t>
            </a:r>
            <a:r>
              <a:rPr lang="ar-EG" dirty="0"/>
              <a:t> </a:t>
            </a:r>
            <a:r>
              <a:rPr lang="ar-EG" dirty="0" err="1"/>
              <a:t>tyoe</a:t>
            </a:r>
            <a:r>
              <a:rPr lang="ar-EG" dirty="0"/>
              <a:t> </a:t>
            </a:r>
            <a:r>
              <a:rPr lang="ar-EG" dirty="0" err="1"/>
              <a:t>of</a:t>
            </a:r>
            <a:r>
              <a:rPr lang="ar-EG" dirty="0"/>
              <a:t> </a:t>
            </a:r>
            <a:r>
              <a:rPr lang="ar-EG" dirty="0" err="1"/>
              <a:t>segements</a:t>
            </a:r>
            <a:r>
              <a:rPr lang="ar-EG" dirty="0"/>
              <a:t> </a:t>
            </a:r>
            <a:r>
              <a:rPr lang="ar-EG" dirty="0" err="1"/>
              <a:t>and</a:t>
            </a:r>
            <a:r>
              <a:rPr lang="ar-EG" dirty="0"/>
              <a:t> </a:t>
            </a:r>
            <a:r>
              <a:rPr lang="ar-EG" dirty="0" err="1"/>
              <a:t>period</a:t>
            </a:r>
            <a:r>
              <a:rPr lang="ar-EG" dirty="0"/>
              <a:t> </a:t>
            </a:r>
            <a:r>
              <a:rPr lang="ar-EG" dirty="0" err="1"/>
              <a:t>and</a:t>
            </a:r>
            <a:r>
              <a:rPr lang="ar-EG" dirty="0"/>
              <a:t> </a:t>
            </a:r>
            <a:r>
              <a:rPr lang="ar-EG" dirty="0" err="1"/>
              <a:t>amount</a:t>
            </a:r>
            <a:r>
              <a:rPr lang="ar-EG" dirty="0"/>
              <a:t> </a:t>
            </a:r>
            <a:r>
              <a:rPr lang="ar-EG" dirty="0" err="1"/>
              <a:t>type</a:t>
            </a:r>
            <a:r>
              <a:rPr lang="ar-EG" dirty="0"/>
              <a:t> PTD </a:t>
            </a:r>
            <a:r>
              <a:rPr lang="ar-EG" dirty="0" err="1"/>
              <a:t>or</a:t>
            </a:r>
            <a:r>
              <a:rPr lang="ar-EG" dirty="0"/>
              <a:t> YTD </a:t>
            </a:r>
            <a:r>
              <a:rPr lang="ar-EG" dirty="0" err="1"/>
              <a:t>or</a:t>
            </a:r>
            <a:r>
              <a:rPr lang="ar-EG" dirty="0"/>
              <a:t> PTD</a:t>
            </a:r>
          </a:p>
        </p:txBody>
      </p:sp>
      <p:pic>
        <p:nvPicPr>
          <p:cNvPr id="7" name="صورة 6"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72A90ED2-1D64-6888-4ED5-3E62FE6D4959}"/>
              </a:ext>
            </a:extLst>
          </p:cNvPr>
          <p:cNvPicPr>
            <a:picLocks noChangeAspect="1"/>
          </p:cNvPicPr>
          <p:nvPr/>
        </p:nvPicPr>
        <p:blipFill>
          <a:blip r:embed="rId3"/>
          <a:srcRect l="1148" t="1768" r="5081" b="23959"/>
          <a:stretch/>
        </p:blipFill>
        <p:spPr>
          <a:xfrm>
            <a:off x="2638270" y="3249118"/>
            <a:ext cx="6385808" cy="3332348"/>
          </a:xfrm>
          <a:prstGeom prst="rect">
            <a:avLst/>
          </a:prstGeom>
        </p:spPr>
      </p:pic>
      <p:sp>
        <p:nvSpPr>
          <p:cNvPr id="9" name="مربع نص 8">
            <a:extLst>
              <a:ext uri="{FF2B5EF4-FFF2-40B4-BE49-F238E27FC236}">
                <a16:creationId xmlns:a16="http://schemas.microsoft.com/office/drawing/2014/main" id="{4669E2AB-8ABE-B7AA-D226-2A80CC7248F1}"/>
              </a:ext>
            </a:extLst>
          </p:cNvPr>
          <p:cNvSpPr txBox="1"/>
          <p:nvPr/>
        </p:nvSpPr>
        <p:spPr>
          <a:xfrm>
            <a:off x="59961" y="4347625"/>
            <a:ext cx="2540833" cy="1200329"/>
          </a:xfrm>
          <a:prstGeom prst="rect">
            <a:avLst/>
          </a:prstGeom>
          <a:noFill/>
        </p:spPr>
        <p:txBody>
          <a:bodyPr wrap="square">
            <a:spAutoFit/>
          </a:bodyPr>
          <a:lstStyle/>
          <a:p>
            <a:pPr algn="ctr"/>
            <a:r>
              <a:rPr lang="ar-EG" dirty="0" err="1"/>
              <a:t>when</a:t>
            </a:r>
            <a:r>
              <a:rPr lang="ar-EG" dirty="0"/>
              <a:t> </a:t>
            </a:r>
            <a:r>
              <a:rPr lang="ar-EG" dirty="0" err="1"/>
              <a:t>we</a:t>
            </a:r>
            <a:r>
              <a:rPr lang="ar-EG" dirty="0"/>
              <a:t> </a:t>
            </a:r>
            <a:r>
              <a:rPr lang="ar-EG" dirty="0" err="1"/>
              <a:t>finished</a:t>
            </a:r>
            <a:r>
              <a:rPr lang="ar-EG" dirty="0"/>
              <a:t> </a:t>
            </a:r>
            <a:r>
              <a:rPr lang="ar-EG" dirty="0" err="1"/>
              <a:t>parameters</a:t>
            </a:r>
            <a:r>
              <a:rPr lang="ar-EG" dirty="0"/>
              <a:t> </a:t>
            </a:r>
            <a:r>
              <a:rPr lang="ar-EG" dirty="0" err="1"/>
              <a:t>then</a:t>
            </a:r>
            <a:r>
              <a:rPr lang="ar-EG" dirty="0"/>
              <a:t> </a:t>
            </a:r>
            <a:r>
              <a:rPr lang="ar-EG" dirty="0" err="1"/>
              <a:t>press</a:t>
            </a:r>
            <a:r>
              <a:rPr lang="ar-EG" dirty="0"/>
              <a:t> </a:t>
            </a:r>
            <a:r>
              <a:rPr lang="ar-EG" dirty="0" err="1"/>
              <a:t>submit</a:t>
            </a:r>
            <a:r>
              <a:rPr lang="ar-EG" dirty="0"/>
              <a:t> </a:t>
            </a:r>
            <a:r>
              <a:rPr lang="ar-EG" dirty="0" err="1"/>
              <a:t>to</a:t>
            </a:r>
            <a:r>
              <a:rPr lang="ar-EG" dirty="0"/>
              <a:t> </a:t>
            </a:r>
            <a:r>
              <a:rPr lang="ar-EG" dirty="0" err="1"/>
              <a:t>run</a:t>
            </a:r>
            <a:r>
              <a:rPr lang="ar-EG" dirty="0"/>
              <a:t> </a:t>
            </a:r>
            <a:r>
              <a:rPr lang="ar-EG" dirty="0" err="1"/>
              <a:t>trial</a:t>
            </a:r>
            <a:r>
              <a:rPr lang="ar-EG" dirty="0"/>
              <a:t> </a:t>
            </a:r>
            <a:r>
              <a:rPr lang="ar-EG" dirty="0" err="1"/>
              <a:t>balance</a:t>
            </a:r>
            <a:r>
              <a:rPr lang="ar-EG" dirty="0"/>
              <a:t> </a:t>
            </a:r>
            <a:r>
              <a:rPr lang="ar-EG" dirty="0" err="1"/>
              <a:t>report</a:t>
            </a:r>
            <a:endParaRPr lang="ar-EG" dirty="0"/>
          </a:p>
        </p:txBody>
      </p:sp>
    </p:spTree>
    <p:extLst>
      <p:ext uri="{BB962C8B-B14F-4D97-AF65-F5344CB8AC3E}">
        <p14:creationId xmlns:p14="http://schemas.microsoft.com/office/powerpoint/2010/main" val="1221560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صورة 8" descr="صورة تحتوي على نص, برمجيات, برامج الوسائط المتعددة, برنامج الرسومات&#10;&#10;تم إنشاء الوصف تلقائياً">
            <a:extLst>
              <a:ext uri="{FF2B5EF4-FFF2-40B4-BE49-F238E27FC236}">
                <a16:creationId xmlns:a16="http://schemas.microsoft.com/office/drawing/2014/main" id="{155CC7F9-9F72-2BB9-A2F5-12A7F36BF83D}"/>
              </a:ext>
            </a:extLst>
          </p:cNvPr>
          <p:cNvPicPr>
            <a:picLocks noChangeAspect="1"/>
          </p:cNvPicPr>
          <p:nvPr/>
        </p:nvPicPr>
        <p:blipFill>
          <a:blip r:embed="rId2"/>
          <a:srcRect r="4754" b="22449"/>
          <a:stretch/>
        </p:blipFill>
        <p:spPr>
          <a:xfrm>
            <a:off x="2443397" y="128738"/>
            <a:ext cx="6700603" cy="3300262"/>
          </a:xfrm>
          <a:prstGeom prst="rect">
            <a:avLst/>
          </a:prstGeom>
        </p:spPr>
      </p:pic>
      <p:sp>
        <p:nvSpPr>
          <p:cNvPr id="11" name="مربع نص 10">
            <a:extLst>
              <a:ext uri="{FF2B5EF4-FFF2-40B4-BE49-F238E27FC236}">
                <a16:creationId xmlns:a16="http://schemas.microsoft.com/office/drawing/2014/main" id="{3B82E862-7F87-F406-8288-F8D626DBE723}"/>
              </a:ext>
            </a:extLst>
          </p:cNvPr>
          <p:cNvSpPr txBox="1"/>
          <p:nvPr/>
        </p:nvSpPr>
        <p:spPr>
          <a:xfrm>
            <a:off x="134912" y="988586"/>
            <a:ext cx="2286000" cy="1938992"/>
          </a:xfrm>
          <a:prstGeom prst="rect">
            <a:avLst/>
          </a:prstGeom>
          <a:noFill/>
        </p:spPr>
        <p:txBody>
          <a:bodyPr wrap="square">
            <a:spAutoFit/>
          </a:bodyPr>
          <a:lstStyle/>
          <a:p>
            <a:pPr algn="ctr"/>
            <a:r>
              <a:rPr lang="ar-EG" sz="2000" dirty="0" err="1"/>
              <a:t>when</a:t>
            </a:r>
            <a:r>
              <a:rPr lang="ar-EG" sz="2000" dirty="0"/>
              <a:t> </a:t>
            </a:r>
            <a:r>
              <a:rPr lang="ar-EG" sz="2000" dirty="0" err="1"/>
              <a:t>pressed</a:t>
            </a:r>
            <a:r>
              <a:rPr lang="ar-EG" sz="2000" dirty="0"/>
              <a:t> </a:t>
            </a:r>
            <a:r>
              <a:rPr lang="ar-EG" sz="2000" dirty="0" err="1"/>
              <a:t>view</a:t>
            </a:r>
            <a:r>
              <a:rPr lang="ar-EG" sz="2000" dirty="0"/>
              <a:t> </a:t>
            </a:r>
            <a:r>
              <a:rPr lang="ar-EG" sz="2000" dirty="0" err="1"/>
              <a:t>then</a:t>
            </a:r>
            <a:r>
              <a:rPr lang="ar-EG" sz="2000" dirty="0"/>
              <a:t> </a:t>
            </a:r>
            <a:r>
              <a:rPr lang="ar-EG" sz="2000" dirty="0" err="1"/>
              <a:t>request</a:t>
            </a:r>
            <a:r>
              <a:rPr lang="ar-EG" sz="2000" dirty="0"/>
              <a:t> </a:t>
            </a:r>
            <a:r>
              <a:rPr lang="ar-EG" sz="2000" dirty="0" err="1"/>
              <a:t>apear</a:t>
            </a:r>
            <a:r>
              <a:rPr lang="ar-EG" sz="2000" dirty="0"/>
              <a:t> </a:t>
            </a:r>
            <a:r>
              <a:rPr lang="ar-EG" sz="2000" dirty="0" err="1"/>
              <a:t>find</a:t>
            </a:r>
            <a:r>
              <a:rPr lang="ar-EG" sz="2000" dirty="0"/>
              <a:t> </a:t>
            </a:r>
            <a:r>
              <a:rPr lang="ar-EG" sz="2000" dirty="0" err="1"/>
              <a:t>request</a:t>
            </a:r>
            <a:r>
              <a:rPr lang="ar-EG" sz="2000" dirty="0"/>
              <a:t> </a:t>
            </a:r>
            <a:r>
              <a:rPr lang="ar-EG" sz="2000" dirty="0" err="1"/>
              <a:t>and</a:t>
            </a:r>
            <a:r>
              <a:rPr lang="ar-EG" sz="2000" dirty="0"/>
              <a:t> </a:t>
            </a:r>
            <a:r>
              <a:rPr lang="ar-EG" sz="2000" dirty="0" err="1"/>
              <a:t>press</a:t>
            </a:r>
            <a:r>
              <a:rPr lang="ar-EG" sz="2000" dirty="0"/>
              <a:t> </a:t>
            </a:r>
            <a:r>
              <a:rPr lang="ar-EG" sz="2000" dirty="0" err="1"/>
              <a:t>find</a:t>
            </a:r>
            <a:r>
              <a:rPr lang="ar-EG" sz="2000" dirty="0"/>
              <a:t> </a:t>
            </a:r>
            <a:r>
              <a:rPr lang="ar-EG" sz="2000" dirty="0" err="1"/>
              <a:t>all</a:t>
            </a:r>
            <a:r>
              <a:rPr lang="ar-EG" sz="2000" dirty="0"/>
              <a:t> </a:t>
            </a:r>
            <a:r>
              <a:rPr lang="ar-EG" sz="2000" dirty="0" err="1"/>
              <a:t>my</a:t>
            </a:r>
            <a:r>
              <a:rPr lang="ar-EG" sz="2000" dirty="0"/>
              <a:t> </a:t>
            </a:r>
          </a:p>
          <a:p>
            <a:pPr algn="ctr"/>
            <a:r>
              <a:rPr lang="ar-EG" sz="2000" dirty="0" err="1"/>
              <a:t>request</a:t>
            </a:r>
            <a:endParaRPr lang="ar-EG" sz="2000" dirty="0"/>
          </a:p>
        </p:txBody>
      </p:sp>
      <p:pic>
        <p:nvPicPr>
          <p:cNvPr id="13" name="صورة 12" descr="صورة تحتوي على نص, لقطة شاشة, برمجيات, برامج الوسائط المتعددة&#10;&#10;تم إنشاء الوصف تلقائياً">
            <a:extLst>
              <a:ext uri="{FF2B5EF4-FFF2-40B4-BE49-F238E27FC236}">
                <a16:creationId xmlns:a16="http://schemas.microsoft.com/office/drawing/2014/main" id="{C9D5423A-4C6A-9DAF-08EA-84098D057C1D}"/>
              </a:ext>
            </a:extLst>
          </p:cNvPr>
          <p:cNvPicPr>
            <a:picLocks noChangeAspect="1"/>
          </p:cNvPicPr>
          <p:nvPr/>
        </p:nvPicPr>
        <p:blipFill>
          <a:blip r:embed="rId3"/>
          <a:srcRect r="4427" b="21544"/>
          <a:stretch/>
        </p:blipFill>
        <p:spPr>
          <a:xfrm>
            <a:off x="74951" y="3557263"/>
            <a:ext cx="6865495" cy="3200407"/>
          </a:xfrm>
          <a:prstGeom prst="rect">
            <a:avLst/>
          </a:prstGeom>
        </p:spPr>
      </p:pic>
      <p:sp>
        <p:nvSpPr>
          <p:cNvPr id="15" name="مربع نص 14">
            <a:extLst>
              <a:ext uri="{FF2B5EF4-FFF2-40B4-BE49-F238E27FC236}">
                <a16:creationId xmlns:a16="http://schemas.microsoft.com/office/drawing/2014/main" id="{0A848A96-78D7-D035-D923-7462D698C6B3}"/>
              </a:ext>
            </a:extLst>
          </p:cNvPr>
          <p:cNvSpPr txBox="1"/>
          <p:nvPr/>
        </p:nvSpPr>
        <p:spPr>
          <a:xfrm>
            <a:off x="7157803" y="4181378"/>
            <a:ext cx="1911246" cy="2246769"/>
          </a:xfrm>
          <a:prstGeom prst="rect">
            <a:avLst/>
          </a:prstGeom>
          <a:noFill/>
        </p:spPr>
        <p:txBody>
          <a:bodyPr wrap="square">
            <a:spAutoFit/>
          </a:bodyPr>
          <a:lstStyle/>
          <a:p>
            <a:pPr algn="ctr"/>
            <a:r>
              <a:rPr lang="ar-EG" sz="2000" dirty="0" err="1"/>
              <a:t>after</a:t>
            </a:r>
            <a:r>
              <a:rPr lang="ar-EG" sz="2000" dirty="0"/>
              <a:t> </a:t>
            </a:r>
            <a:r>
              <a:rPr lang="ar-EG" sz="2000" dirty="0" err="1"/>
              <a:t>press</a:t>
            </a:r>
            <a:r>
              <a:rPr lang="ar-EG" sz="2000" dirty="0"/>
              <a:t> </a:t>
            </a:r>
            <a:r>
              <a:rPr lang="ar-EG" sz="2000" dirty="0" err="1"/>
              <a:t>find</a:t>
            </a:r>
            <a:r>
              <a:rPr lang="ar-EG" sz="2000" dirty="0"/>
              <a:t> </a:t>
            </a:r>
            <a:r>
              <a:rPr lang="ar-EG" sz="2000" dirty="0" err="1"/>
              <a:t>all</a:t>
            </a:r>
            <a:r>
              <a:rPr lang="ar-EG" sz="2000" dirty="0"/>
              <a:t> </a:t>
            </a:r>
            <a:r>
              <a:rPr lang="ar-EG" sz="2000" dirty="0" err="1"/>
              <a:t>my</a:t>
            </a:r>
            <a:r>
              <a:rPr lang="ar-EG" sz="2000" dirty="0"/>
              <a:t> </a:t>
            </a:r>
            <a:r>
              <a:rPr lang="ar-EG" sz="2000" dirty="0" err="1"/>
              <a:t>request</a:t>
            </a:r>
            <a:r>
              <a:rPr lang="ar-EG" sz="2000" dirty="0"/>
              <a:t>  </a:t>
            </a:r>
            <a:r>
              <a:rPr lang="ar-EG" sz="2000" dirty="0" err="1"/>
              <a:t>then</a:t>
            </a:r>
            <a:r>
              <a:rPr lang="ar-EG" sz="2000" dirty="0"/>
              <a:t> </a:t>
            </a:r>
            <a:r>
              <a:rPr lang="ar-EG" sz="2000" dirty="0" err="1"/>
              <a:t>appear</a:t>
            </a:r>
            <a:r>
              <a:rPr lang="ar-EG" sz="2000" dirty="0"/>
              <a:t> </a:t>
            </a:r>
            <a:r>
              <a:rPr lang="ar-EG" sz="2000" dirty="0" err="1"/>
              <a:t>trial</a:t>
            </a:r>
            <a:r>
              <a:rPr lang="ar-EG" sz="2000" dirty="0"/>
              <a:t> </a:t>
            </a:r>
            <a:r>
              <a:rPr lang="ar-EG" sz="2000" dirty="0" err="1"/>
              <a:t>balance</a:t>
            </a:r>
            <a:r>
              <a:rPr lang="ar-EG" sz="2000" dirty="0"/>
              <a:t> </a:t>
            </a:r>
            <a:r>
              <a:rPr lang="ar-EG" sz="2000" dirty="0" err="1"/>
              <a:t>press</a:t>
            </a:r>
            <a:r>
              <a:rPr lang="ar-EG" sz="2000" dirty="0"/>
              <a:t> </a:t>
            </a:r>
            <a:r>
              <a:rPr lang="ar-EG" sz="2000" dirty="0" err="1"/>
              <a:t>view</a:t>
            </a:r>
            <a:r>
              <a:rPr lang="ar-EG" sz="2000" dirty="0"/>
              <a:t> </a:t>
            </a:r>
          </a:p>
          <a:p>
            <a:pPr algn="ctr"/>
            <a:r>
              <a:rPr lang="ar-EG" sz="2000" dirty="0" err="1"/>
              <a:t>output</a:t>
            </a:r>
            <a:endParaRPr lang="ar-EG" sz="2000" dirty="0"/>
          </a:p>
        </p:txBody>
      </p:sp>
    </p:spTree>
    <p:extLst>
      <p:ext uri="{BB962C8B-B14F-4D97-AF65-F5344CB8AC3E}">
        <p14:creationId xmlns:p14="http://schemas.microsoft.com/office/powerpoint/2010/main" val="3455965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نص, لقطة شاشة, قائمة طعام, رقم&#10;&#10;تم إنشاء الوصف تلقائياً">
            <a:extLst>
              <a:ext uri="{FF2B5EF4-FFF2-40B4-BE49-F238E27FC236}">
                <a16:creationId xmlns:a16="http://schemas.microsoft.com/office/drawing/2014/main" id="{772E4182-86F9-B74A-CD57-88B36FAECBCE}"/>
              </a:ext>
            </a:extLst>
          </p:cNvPr>
          <p:cNvPicPr>
            <a:picLocks noChangeAspect="1"/>
          </p:cNvPicPr>
          <p:nvPr/>
        </p:nvPicPr>
        <p:blipFill>
          <a:blip r:embed="rId2"/>
          <a:srcRect r="27213"/>
          <a:stretch/>
        </p:blipFill>
        <p:spPr>
          <a:xfrm>
            <a:off x="254832" y="209862"/>
            <a:ext cx="6655633" cy="4900613"/>
          </a:xfrm>
          <a:prstGeom prst="rect">
            <a:avLst/>
          </a:prstGeom>
        </p:spPr>
      </p:pic>
      <p:sp>
        <p:nvSpPr>
          <p:cNvPr id="5" name="مربع نص 4">
            <a:extLst>
              <a:ext uri="{FF2B5EF4-FFF2-40B4-BE49-F238E27FC236}">
                <a16:creationId xmlns:a16="http://schemas.microsoft.com/office/drawing/2014/main" id="{356A755D-2266-592A-FED2-D3BA5C52E8C7}"/>
              </a:ext>
            </a:extLst>
          </p:cNvPr>
          <p:cNvSpPr txBox="1"/>
          <p:nvPr/>
        </p:nvSpPr>
        <p:spPr>
          <a:xfrm>
            <a:off x="2042410" y="5561749"/>
            <a:ext cx="4594484" cy="400110"/>
          </a:xfrm>
          <a:prstGeom prst="rect">
            <a:avLst/>
          </a:prstGeom>
          <a:noFill/>
        </p:spPr>
        <p:txBody>
          <a:bodyPr wrap="square">
            <a:spAutoFit/>
          </a:bodyPr>
          <a:lstStyle/>
          <a:p>
            <a:r>
              <a:rPr lang="ar-EG" sz="2000" b="1" dirty="0" err="1"/>
              <a:t>then</a:t>
            </a:r>
            <a:r>
              <a:rPr lang="ar-EG" sz="2000" b="1" dirty="0"/>
              <a:t> </a:t>
            </a:r>
            <a:r>
              <a:rPr lang="ar-EG" sz="2000" b="1" dirty="0" err="1"/>
              <a:t>appear</a:t>
            </a:r>
            <a:r>
              <a:rPr lang="ar-EG" sz="2000" b="1" dirty="0"/>
              <a:t> </a:t>
            </a:r>
            <a:r>
              <a:rPr lang="ar-EG" sz="2000" b="1" dirty="0" err="1"/>
              <a:t>trial</a:t>
            </a:r>
            <a:r>
              <a:rPr lang="ar-EG" sz="2000" b="1" dirty="0"/>
              <a:t> </a:t>
            </a:r>
            <a:r>
              <a:rPr lang="ar-EG" sz="2000" b="1" dirty="0" err="1"/>
              <a:t>balance</a:t>
            </a:r>
            <a:endParaRPr lang="ar-EG" sz="2000" b="1" dirty="0"/>
          </a:p>
        </p:txBody>
      </p:sp>
    </p:spTree>
    <p:extLst>
      <p:ext uri="{BB962C8B-B14F-4D97-AF65-F5344CB8AC3E}">
        <p14:creationId xmlns:p14="http://schemas.microsoft.com/office/powerpoint/2010/main" val="3088131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73142D9C-17A6-1A84-4BB2-D35B9EFB9D15}"/>
              </a:ext>
            </a:extLst>
          </p:cNvPr>
          <p:cNvSpPr txBox="1"/>
          <p:nvPr/>
        </p:nvSpPr>
        <p:spPr>
          <a:xfrm>
            <a:off x="359764" y="893591"/>
            <a:ext cx="7360170" cy="4924425"/>
          </a:xfrm>
          <a:prstGeom prst="rect">
            <a:avLst/>
          </a:prstGeom>
          <a:noFill/>
        </p:spPr>
        <p:txBody>
          <a:bodyPr wrap="square">
            <a:spAutoFit/>
          </a:bodyPr>
          <a:lstStyle/>
          <a:p>
            <a:pPr algn="ctr"/>
            <a:r>
              <a:rPr lang="en-US" sz="2400" b="1" dirty="0">
                <a:solidFill>
                  <a:schemeClr val="accent2">
                    <a:lumMod val="75000"/>
                  </a:schemeClr>
                </a:solidFill>
              </a:rPr>
              <a:t>Create and Run Ad-Hoc Reports </a:t>
            </a:r>
          </a:p>
          <a:p>
            <a:endParaRPr lang="en-US" sz="2000" b="1" dirty="0">
              <a:solidFill>
                <a:schemeClr val="accent2">
                  <a:lumMod val="75000"/>
                </a:schemeClr>
              </a:solidFill>
            </a:endParaRPr>
          </a:p>
          <a:p>
            <a:r>
              <a:rPr lang="en-US" dirty="0"/>
              <a:t>Ad-hoc reports are customized reports generated for specific needs like financial analysis or review. </a:t>
            </a:r>
          </a:p>
          <a:p>
            <a:r>
              <a:rPr lang="en-US" dirty="0"/>
              <a:t>Here's how to approach this in Oracle ERP: Steps to Create and Run Ad-Hoc Reports: </a:t>
            </a:r>
          </a:p>
          <a:p>
            <a:pPr marL="342900" indent="-342900">
              <a:buAutoNum type="arabicPeriod"/>
            </a:pPr>
            <a:r>
              <a:rPr lang="en-US" dirty="0"/>
              <a:t>Log in to Oracle ERP System: Navigate to the 'General Ledger' module. </a:t>
            </a:r>
          </a:p>
          <a:p>
            <a:pPr marL="342900" indent="-342900">
              <a:buAutoNum type="arabicPeriod"/>
            </a:pPr>
            <a:r>
              <a:rPr lang="en-US" dirty="0"/>
              <a:t>Access the Reporting Module: Go to 'Reports &gt; Financial' and select 'Ad-Hoc Reports’. </a:t>
            </a:r>
          </a:p>
          <a:p>
            <a:pPr marL="342900" indent="-342900">
              <a:buAutoNum type="arabicPeriod"/>
            </a:pPr>
            <a:r>
              <a:rPr lang="en-US" dirty="0"/>
              <a:t>Select the Parameters: Define time period, account segments, departments, and data type. </a:t>
            </a:r>
          </a:p>
          <a:p>
            <a:pPr marL="342900" indent="-342900">
              <a:buAutoNum type="arabicPeriod"/>
            </a:pPr>
            <a:r>
              <a:rPr lang="en-US" dirty="0"/>
              <a:t>Choose the Report Format: Use standard report formats or customize. </a:t>
            </a:r>
          </a:p>
          <a:p>
            <a:pPr marL="342900" indent="-342900">
              <a:buAutoNum type="arabicPeriod"/>
            </a:pPr>
            <a:r>
              <a:rPr lang="en-US" dirty="0"/>
              <a:t>Run the Report: Click 'Run' and generate the report. </a:t>
            </a:r>
          </a:p>
          <a:p>
            <a:pPr marL="342900" indent="-342900">
              <a:buAutoNum type="arabicPeriod"/>
            </a:pPr>
            <a:r>
              <a:rPr lang="en-US" dirty="0"/>
              <a:t>Export the Report: Export the report to Excel or PDF. </a:t>
            </a:r>
          </a:p>
          <a:p>
            <a:pPr marL="342900" indent="-342900">
              <a:buAutoNum type="arabicPeriod"/>
            </a:pPr>
            <a:r>
              <a:rPr lang="en-US" dirty="0"/>
              <a:t>Review and Analyze: Review the report for any inconsistencies. </a:t>
            </a:r>
            <a:endParaRPr lang="ar-EG" dirty="0"/>
          </a:p>
        </p:txBody>
      </p:sp>
    </p:spTree>
    <p:extLst>
      <p:ext uri="{BB962C8B-B14F-4D97-AF65-F5344CB8AC3E}">
        <p14:creationId xmlns:p14="http://schemas.microsoft.com/office/powerpoint/2010/main" val="3061189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60DDCA4C-7A81-9D04-CF60-A5184F325FBC}"/>
              </a:ext>
            </a:extLst>
          </p:cNvPr>
          <p:cNvSpPr txBox="1"/>
          <p:nvPr/>
        </p:nvSpPr>
        <p:spPr>
          <a:xfrm>
            <a:off x="434713" y="425146"/>
            <a:ext cx="6820525" cy="5816977"/>
          </a:xfrm>
          <a:prstGeom prst="rect">
            <a:avLst/>
          </a:prstGeom>
          <a:noFill/>
        </p:spPr>
        <p:txBody>
          <a:bodyPr wrap="square">
            <a:spAutoFit/>
          </a:bodyPr>
          <a:lstStyle/>
          <a:p>
            <a:pPr algn="ctr"/>
            <a:r>
              <a:rPr lang="en-US" sz="2400" b="1" dirty="0">
                <a:solidFill>
                  <a:schemeClr val="accent2">
                    <a:lumMod val="75000"/>
                  </a:schemeClr>
                </a:solidFill>
              </a:rPr>
              <a:t>Account Reconciliation</a:t>
            </a:r>
          </a:p>
          <a:p>
            <a:pPr algn="ctr"/>
            <a:endParaRPr lang="en-US" sz="2400" b="1" dirty="0">
              <a:solidFill>
                <a:schemeClr val="accent2">
                  <a:lumMod val="75000"/>
                </a:schemeClr>
              </a:solidFill>
            </a:endParaRPr>
          </a:p>
          <a:p>
            <a:r>
              <a:rPr lang="en-US" dirty="0"/>
              <a:t>Account reconciliation involves comparing financial records (General Ledger) with other financial records (sub-ledgers) to ensure accuracy. </a:t>
            </a:r>
          </a:p>
          <a:p>
            <a:r>
              <a:rPr lang="en-US" dirty="0"/>
              <a:t>Here's how to perform reconciliation in Oracle ERP: </a:t>
            </a:r>
          </a:p>
          <a:p>
            <a:r>
              <a:rPr lang="en-US" dirty="0"/>
              <a:t>Steps for Account Reconciliation: </a:t>
            </a:r>
          </a:p>
          <a:p>
            <a:pPr marL="342900" indent="-342900">
              <a:buAutoNum type="arabicPeriod"/>
            </a:pPr>
            <a:r>
              <a:rPr lang="en-US" dirty="0"/>
              <a:t>Prepare the Data: Gather the relevant sub-ledger reports (e.., Accounts Payable). </a:t>
            </a:r>
          </a:p>
          <a:p>
            <a:pPr marL="342900" indent="-342900">
              <a:buAutoNum type="arabicPeriod"/>
            </a:pPr>
            <a:r>
              <a:rPr lang="en-US" dirty="0"/>
              <a:t>Access General Ledger (GL) Inquiry: Navigate to the 'General Ledger' module and select 'GL Inquiry’. </a:t>
            </a:r>
          </a:p>
          <a:p>
            <a:pPr marL="342900" indent="-342900">
              <a:buAutoNum type="arabicPeriod"/>
            </a:pPr>
            <a:r>
              <a:rPr lang="en-US" dirty="0"/>
              <a:t>Select Account Balances to Reconcile: Choose specific accounts to reconcile (e.g., Cash, AR, AP). </a:t>
            </a:r>
          </a:p>
          <a:p>
            <a:pPr marL="342900" indent="-342900">
              <a:buAutoNum type="arabicPeriod"/>
            </a:pPr>
            <a:r>
              <a:rPr lang="en-US" dirty="0"/>
              <a:t>Compare GL and Sub-Ledgers: Compare the balances from the GL to sub-ledger reports. </a:t>
            </a:r>
          </a:p>
          <a:p>
            <a:pPr marL="342900" indent="-342900">
              <a:buAutoNum type="arabicPeriod"/>
            </a:pPr>
            <a:r>
              <a:rPr lang="en-US" dirty="0"/>
              <a:t>Identify Discrepancies: Investigate any differences between GL and sub-ledger balances. </a:t>
            </a:r>
          </a:p>
          <a:p>
            <a:pPr marL="342900" indent="-342900">
              <a:buAutoNum type="arabicPeriod"/>
            </a:pPr>
            <a:r>
              <a:rPr lang="en-US" dirty="0"/>
              <a:t>Adjust Entries: Post adjusting journal entries if necessary. </a:t>
            </a:r>
          </a:p>
          <a:p>
            <a:pPr marL="342900" indent="-342900">
              <a:buAutoNum type="arabicPeriod"/>
            </a:pPr>
            <a:r>
              <a:rPr lang="en-US" dirty="0"/>
              <a:t>Generate Reconciliation Report: Create a summary report after reconciliation. </a:t>
            </a:r>
            <a:endParaRPr lang="ar-EG" dirty="0"/>
          </a:p>
        </p:txBody>
      </p:sp>
    </p:spTree>
    <p:extLst>
      <p:ext uri="{BB962C8B-B14F-4D97-AF65-F5344CB8AC3E}">
        <p14:creationId xmlns:p14="http://schemas.microsoft.com/office/powerpoint/2010/main" val="1860301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صورة 2" descr="صورة تحتوي على نص, لقطة شاشة, صفحة ويب, موقع إلكتروني&#10;&#10;تم إنشاء الوصف تلقائياً">
            <a:extLst>
              <a:ext uri="{FF2B5EF4-FFF2-40B4-BE49-F238E27FC236}">
                <a16:creationId xmlns:a16="http://schemas.microsoft.com/office/drawing/2014/main" id="{13535F42-C7C8-274D-C66F-BDE88CF07234}"/>
              </a:ext>
            </a:extLst>
          </p:cNvPr>
          <p:cNvPicPr>
            <a:picLocks noChangeAspect="1"/>
          </p:cNvPicPr>
          <p:nvPr/>
        </p:nvPicPr>
        <p:blipFill>
          <a:blip r:embed="rId2"/>
          <a:stretch>
            <a:fillRect/>
          </a:stretch>
        </p:blipFill>
        <p:spPr>
          <a:xfrm>
            <a:off x="112808" y="119920"/>
            <a:ext cx="3302918" cy="2923083"/>
          </a:xfrm>
          <a:prstGeom prst="rect">
            <a:avLst/>
          </a:prstGeom>
        </p:spPr>
      </p:pic>
      <p:pic>
        <p:nvPicPr>
          <p:cNvPr id="5" name="صورة 4" descr="صورة تحتوي على نص, لقطة شاشة, الخط&#10;&#10;تم إنشاء الوصف تلقائياً">
            <a:extLst>
              <a:ext uri="{FF2B5EF4-FFF2-40B4-BE49-F238E27FC236}">
                <a16:creationId xmlns:a16="http://schemas.microsoft.com/office/drawing/2014/main" id="{6D8B85AD-F800-1EBA-F838-4F16AF5CE6EB}"/>
              </a:ext>
            </a:extLst>
          </p:cNvPr>
          <p:cNvPicPr>
            <a:picLocks noChangeAspect="1"/>
          </p:cNvPicPr>
          <p:nvPr/>
        </p:nvPicPr>
        <p:blipFill>
          <a:blip r:embed="rId3"/>
          <a:stretch>
            <a:fillRect/>
          </a:stretch>
        </p:blipFill>
        <p:spPr>
          <a:xfrm>
            <a:off x="657724" y="3154363"/>
            <a:ext cx="4615721" cy="2285479"/>
          </a:xfrm>
          <a:prstGeom prst="rect">
            <a:avLst/>
          </a:prstGeom>
        </p:spPr>
      </p:pic>
      <p:pic>
        <p:nvPicPr>
          <p:cNvPr id="7" name="صورة 6" descr="صورة تحتوي على نص, لقطة شاشة, الخط, رقم&#10;&#10;تم إنشاء الوصف تلقائياً">
            <a:extLst>
              <a:ext uri="{FF2B5EF4-FFF2-40B4-BE49-F238E27FC236}">
                <a16:creationId xmlns:a16="http://schemas.microsoft.com/office/drawing/2014/main" id="{E6281B9D-038E-F634-958E-2CB284B8D7F4}"/>
              </a:ext>
            </a:extLst>
          </p:cNvPr>
          <p:cNvPicPr>
            <a:picLocks noChangeAspect="1"/>
          </p:cNvPicPr>
          <p:nvPr/>
        </p:nvPicPr>
        <p:blipFill>
          <a:blip r:embed="rId4"/>
          <a:stretch>
            <a:fillRect/>
          </a:stretch>
        </p:blipFill>
        <p:spPr>
          <a:xfrm>
            <a:off x="3972394" y="239841"/>
            <a:ext cx="4229070" cy="3417293"/>
          </a:xfrm>
          <a:prstGeom prst="rect">
            <a:avLst/>
          </a:prstGeom>
        </p:spPr>
      </p:pic>
      <p:pic>
        <p:nvPicPr>
          <p:cNvPr id="9" name="صورة 8" descr="صورة تحتوي على نص, لقطة شاشة, صفحة ويب, الخط&#10;&#10;تم إنشاء الوصف تلقائياً">
            <a:extLst>
              <a:ext uri="{FF2B5EF4-FFF2-40B4-BE49-F238E27FC236}">
                <a16:creationId xmlns:a16="http://schemas.microsoft.com/office/drawing/2014/main" id="{2220AC66-C7A3-6437-069C-CE47FCFFE3A7}"/>
              </a:ext>
            </a:extLst>
          </p:cNvPr>
          <p:cNvPicPr>
            <a:picLocks noChangeAspect="1"/>
          </p:cNvPicPr>
          <p:nvPr/>
        </p:nvPicPr>
        <p:blipFill>
          <a:blip r:embed="rId5"/>
          <a:stretch>
            <a:fillRect/>
          </a:stretch>
        </p:blipFill>
        <p:spPr>
          <a:xfrm>
            <a:off x="5797528" y="3337472"/>
            <a:ext cx="3200258" cy="3568725"/>
          </a:xfrm>
          <a:prstGeom prst="rect">
            <a:avLst/>
          </a:prstGeom>
        </p:spPr>
      </p:pic>
      <p:pic>
        <p:nvPicPr>
          <p:cNvPr id="11" name="صورة 10">
            <a:extLst>
              <a:ext uri="{FF2B5EF4-FFF2-40B4-BE49-F238E27FC236}">
                <a16:creationId xmlns:a16="http://schemas.microsoft.com/office/drawing/2014/main" id="{74BFF31F-9380-C0FA-7436-2A3274ECEB8B}"/>
              </a:ext>
            </a:extLst>
          </p:cNvPr>
          <p:cNvPicPr>
            <a:picLocks noChangeAspect="1"/>
          </p:cNvPicPr>
          <p:nvPr/>
        </p:nvPicPr>
        <p:blipFill>
          <a:blip r:embed="rId6"/>
          <a:stretch>
            <a:fillRect/>
          </a:stretch>
        </p:blipFill>
        <p:spPr>
          <a:xfrm>
            <a:off x="146214" y="6001097"/>
            <a:ext cx="6625652" cy="753668"/>
          </a:xfrm>
          <a:prstGeom prst="rect">
            <a:avLst/>
          </a:prstGeom>
        </p:spPr>
      </p:pic>
    </p:spTree>
    <p:extLst>
      <p:ext uri="{BB962C8B-B14F-4D97-AF65-F5344CB8AC3E}">
        <p14:creationId xmlns:p14="http://schemas.microsoft.com/office/powerpoint/2010/main" val="2268621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صورة 2" descr="صورة تحتوي على نص, رسم بياني, برمجيات, لقطة شاشة&#10;&#10;تم إنشاء الوصف تلقائياً">
            <a:extLst>
              <a:ext uri="{FF2B5EF4-FFF2-40B4-BE49-F238E27FC236}">
                <a16:creationId xmlns:a16="http://schemas.microsoft.com/office/drawing/2014/main" id="{97AB9C09-8CEC-E600-9DB7-BA9B12BC0081}"/>
              </a:ext>
            </a:extLst>
          </p:cNvPr>
          <p:cNvPicPr>
            <a:picLocks noChangeAspect="1"/>
          </p:cNvPicPr>
          <p:nvPr/>
        </p:nvPicPr>
        <p:blipFill>
          <a:blip r:embed="rId2"/>
          <a:stretch>
            <a:fillRect/>
          </a:stretch>
        </p:blipFill>
        <p:spPr>
          <a:xfrm>
            <a:off x="0" y="309356"/>
            <a:ext cx="7664356" cy="3669311"/>
          </a:xfrm>
          <a:prstGeom prst="rect">
            <a:avLst/>
          </a:prstGeom>
        </p:spPr>
      </p:pic>
      <p:pic>
        <p:nvPicPr>
          <p:cNvPr id="5" name="صورة 4" descr="صورة تحتوي على نص, لقطة شاشة, خط, تخطيط&#10;&#10;تم إنشاء الوصف تلقائياً">
            <a:extLst>
              <a:ext uri="{FF2B5EF4-FFF2-40B4-BE49-F238E27FC236}">
                <a16:creationId xmlns:a16="http://schemas.microsoft.com/office/drawing/2014/main" id="{E4319859-5C85-5338-0409-7FF3AB0B9249}"/>
              </a:ext>
            </a:extLst>
          </p:cNvPr>
          <p:cNvPicPr>
            <a:picLocks noChangeAspect="1"/>
          </p:cNvPicPr>
          <p:nvPr/>
        </p:nvPicPr>
        <p:blipFill>
          <a:blip r:embed="rId3"/>
          <a:stretch>
            <a:fillRect/>
          </a:stretch>
        </p:blipFill>
        <p:spPr>
          <a:xfrm>
            <a:off x="344774" y="4494801"/>
            <a:ext cx="8544393" cy="2221542"/>
          </a:xfrm>
          <a:prstGeom prst="rect">
            <a:avLst/>
          </a:prstGeom>
        </p:spPr>
      </p:pic>
    </p:spTree>
    <p:extLst>
      <p:ext uri="{BB962C8B-B14F-4D97-AF65-F5344CB8AC3E}">
        <p14:creationId xmlns:p14="http://schemas.microsoft.com/office/powerpoint/2010/main" val="3120286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27A26BE7-8F63-A641-D7F1-A083CD2C5697}"/>
              </a:ext>
            </a:extLst>
          </p:cNvPr>
          <p:cNvSpPr txBox="1"/>
          <p:nvPr/>
        </p:nvSpPr>
        <p:spPr>
          <a:xfrm>
            <a:off x="1875826" y="88490"/>
            <a:ext cx="5242809" cy="461665"/>
          </a:xfrm>
          <a:prstGeom prst="rect">
            <a:avLst/>
          </a:prstGeom>
          <a:noFill/>
        </p:spPr>
        <p:txBody>
          <a:bodyPr wrap="square">
            <a:spAutoFit/>
          </a:bodyPr>
          <a:lstStyle/>
          <a:p>
            <a:r>
              <a:rPr lang="en-US" sz="2400" b="1" dirty="0">
                <a:solidFill>
                  <a:schemeClr val="accent2">
                    <a:lumMod val="75000"/>
                  </a:schemeClr>
                </a:solidFill>
              </a:rPr>
              <a:t>View and Analyze Account Balances</a:t>
            </a:r>
            <a:endParaRPr lang="ar-EG" sz="2400" b="1" dirty="0">
              <a:solidFill>
                <a:schemeClr val="accent2">
                  <a:lumMod val="75000"/>
                </a:schemeClr>
              </a:solidFill>
            </a:endParaRPr>
          </a:p>
        </p:txBody>
      </p:sp>
      <p:pic>
        <p:nvPicPr>
          <p:cNvPr id="5" name="صورة 4" descr="صورة تحتوي على نص, لقطة شاشة, برمجيات, برامج الوسائط المتعددة&#10;&#10;تم إنشاء الوصف تلقائياً">
            <a:extLst>
              <a:ext uri="{FF2B5EF4-FFF2-40B4-BE49-F238E27FC236}">
                <a16:creationId xmlns:a16="http://schemas.microsoft.com/office/drawing/2014/main" id="{3C13A54D-822D-D869-113A-F52EB7B1BF83}"/>
              </a:ext>
            </a:extLst>
          </p:cNvPr>
          <p:cNvPicPr>
            <a:picLocks noChangeAspect="1"/>
          </p:cNvPicPr>
          <p:nvPr/>
        </p:nvPicPr>
        <p:blipFill>
          <a:blip r:embed="rId2"/>
          <a:srcRect r="4918" b="26374"/>
          <a:stretch/>
        </p:blipFill>
        <p:spPr>
          <a:xfrm>
            <a:off x="2323476" y="826626"/>
            <a:ext cx="6550702" cy="2754180"/>
          </a:xfrm>
          <a:prstGeom prst="rect">
            <a:avLst/>
          </a:prstGeom>
        </p:spPr>
      </p:pic>
      <p:sp>
        <p:nvSpPr>
          <p:cNvPr id="7" name="مربع نص 6">
            <a:extLst>
              <a:ext uri="{FF2B5EF4-FFF2-40B4-BE49-F238E27FC236}">
                <a16:creationId xmlns:a16="http://schemas.microsoft.com/office/drawing/2014/main" id="{1156087B-4301-64B8-FE6D-749EB691C6CA}"/>
              </a:ext>
            </a:extLst>
          </p:cNvPr>
          <p:cNvSpPr txBox="1"/>
          <p:nvPr/>
        </p:nvSpPr>
        <p:spPr>
          <a:xfrm>
            <a:off x="37476" y="1465052"/>
            <a:ext cx="2286000" cy="1508105"/>
          </a:xfrm>
          <a:prstGeom prst="rect">
            <a:avLst/>
          </a:prstGeom>
          <a:noFill/>
        </p:spPr>
        <p:txBody>
          <a:bodyPr wrap="square">
            <a:spAutoFit/>
          </a:bodyPr>
          <a:lstStyle/>
          <a:p>
            <a:pPr algn="ctr"/>
            <a:r>
              <a:rPr lang="ar-EG" b="1" dirty="0" err="1"/>
              <a:t>if</a:t>
            </a:r>
            <a:r>
              <a:rPr lang="ar-EG" b="1" dirty="0"/>
              <a:t> </a:t>
            </a:r>
            <a:r>
              <a:rPr lang="ar-EG" b="1" dirty="0" err="1"/>
              <a:t>you</a:t>
            </a:r>
            <a:r>
              <a:rPr lang="ar-EG" b="1" dirty="0"/>
              <a:t> </a:t>
            </a:r>
            <a:r>
              <a:rPr lang="ar-EG" b="1" dirty="0" err="1"/>
              <a:t>want</a:t>
            </a:r>
            <a:r>
              <a:rPr lang="ar-EG" b="1" dirty="0"/>
              <a:t> </a:t>
            </a:r>
            <a:r>
              <a:rPr lang="ar-EG" b="1" dirty="0" err="1"/>
              <a:t>to</a:t>
            </a:r>
            <a:r>
              <a:rPr lang="ar-EG" b="1" dirty="0"/>
              <a:t> </a:t>
            </a:r>
            <a:r>
              <a:rPr lang="ar-EG" b="1" dirty="0" err="1"/>
              <a:t>view</a:t>
            </a:r>
            <a:r>
              <a:rPr lang="ar-EG" b="1" dirty="0"/>
              <a:t> </a:t>
            </a:r>
            <a:r>
              <a:rPr lang="ar-EG" b="1" dirty="0" err="1"/>
              <a:t>account</a:t>
            </a:r>
            <a:r>
              <a:rPr lang="ar-EG" b="1" dirty="0"/>
              <a:t> </a:t>
            </a:r>
            <a:r>
              <a:rPr lang="ar-EG" sz="2000" b="1" dirty="0" err="1"/>
              <a:t>balance</a:t>
            </a:r>
            <a:r>
              <a:rPr lang="ar-EG" b="1" dirty="0"/>
              <a:t> </a:t>
            </a:r>
            <a:r>
              <a:rPr lang="ar-EG" b="1" dirty="0" err="1"/>
              <a:t>go</a:t>
            </a:r>
            <a:r>
              <a:rPr lang="ar-EG" b="1" dirty="0"/>
              <a:t> </a:t>
            </a:r>
            <a:r>
              <a:rPr lang="ar-EG" b="1" dirty="0" err="1"/>
              <a:t>to</a:t>
            </a:r>
            <a:r>
              <a:rPr lang="ar-EG" b="1" dirty="0"/>
              <a:t> </a:t>
            </a:r>
            <a:r>
              <a:rPr lang="ar-EG" b="1" dirty="0" err="1"/>
              <a:t>account</a:t>
            </a:r>
            <a:r>
              <a:rPr lang="ar-EG" b="1" dirty="0"/>
              <a:t> </a:t>
            </a:r>
            <a:r>
              <a:rPr lang="ar-EG" b="1" dirty="0" err="1"/>
              <a:t>then</a:t>
            </a:r>
            <a:r>
              <a:rPr lang="ar-EG" b="1" dirty="0"/>
              <a:t> </a:t>
            </a:r>
            <a:r>
              <a:rPr lang="ar-EG" b="1" dirty="0" err="1"/>
              <a:t>inquiry</a:t>
            </a:r>
            <a:r>
              <a:rPr lang="ar-EG" b="1" dirty="0"/>
              <a:t> </a:t>
            </a:r>
            <a:r>
              <a:rPr lang="ar-EG" b="1" dirty="0" err="1"/>
              <a:t>and</a:t>
            </a:r>
            <a:r>
              <a:rPr lang="ar-EG" b="1" dirty="0"/>
              <a:t> </a:t>
            </a:r>
            <a:r>
              <a:rPr lang="ar-EG" b="1" dirty="0" err="1"/>
              <a:t>appear</a:t>
            </a:r>
            <a:r>
              <a:rPr lang="ar-EG" b="1" dirty="0"/>
              <a:t> </a:t>
            </a:r>
            <a:r>
              <a:rPr lang="ar-EG" b="1" dirty="0" err="1"/>
              <a:t>this</a:t>
            </a:r>
            <a:r>
              <a:rPr lang="ar-EG" b="1" dirty="0"/>
              <a:t> </a:t>
            </a:r>
            <a:r>
              <a:rPr lang="ar-EG" b="1" dirty="0" err="1"/>
              <a:t>window</a:t>
            </a:r>
            <a:endParaRPr lang="ar-EG" b="1" dirty="0"/>
          </a:p>
        </p:txBody>
      </p:sp>
      <p:pic>
        <p:nvPicPr>
          <p:cNvPr id="9" name="صورة 8" descr="صورة تحتوي على نص, لقطة شاشة, برمجيات, برامج الوسائط المتعددة&#10;&#10;تم إنشاء الوصف تلقائياً">
            <a:extLst>
              <a:ext uri="{FF2B5EF4-FFF2-40B4-BE49-F238E27FC236}">
                <a16:creationId xmlns:a16="http://schemas.microsoft.com/office/drawing/2014/main" id="{572B1CCD-525C-AE47-91F5-3F88A164DAF6}"/>
              </a:ext>
            </a:extLst>
          </p:cNvPr>
          <p:cNvPicPr>
            <a:picLocks noChangeAspect="1"/>
          </p:cNvPicPr>
          <p:nvPr/>
        </p:nvPicPr>
        <p:blipFill>
          <a:blip r:embed="rId3"/>
          <a:srcRect r="4427" b="25167"/>
          <a:stretch/>
        </p:blipFill>
        <p:spPr>
          <a:xfrm>
            <a:off x="164894" y="3681240"/>
            <a:ext cx="6550702" cy="3043732"/>
          </a:xfrm>
          <a:prstGeom prst="rect">
            <a:avLst/>
          </a:prstGeom>
        </p:spPr>
      </p:pic>
      <p:sp>
        <p:nvSpPr>
          <p:cNvPr id="11" name="مربع نص 10">
            <a:extLst>
              <a:ext uri="{FF2B5EF4-FFF2-40B4-BE49-F238E27FC236}">
                <a16:creationId xmlns:a16="http://schemas.microsoft.com/office/drawing/2014/main" id="{5D974724-4E16-5AD9-FC44-7CFA5CAD4945}"/>
              </a:ext>
            </a:extLst>
          </p:cNvPr>
          <p:cNvSpPr txBox="1"/>
          <p:nvPr/>
        </p:nvSpPr>
        <p:spPr>
          <a:xfrm>
            <a:off x="6962931" y="4325943"/>
            <a:ext cx="1896258" cy="1754326"/>
          </a:xfrm>
          <a:prstGeom prst="rect">
            <a:avLst/>
          </a:prstGeom>
          <a:noFill/>
        </p:spPr>
        <p:txBody>
          <a:bodyPr wrap="square">
            <a:spAutoFit/>
          </a:bodyPr>
          <a:lstStyle/>
          <a:p>
            <a:pPr algn="ctr"/>
            <a:r>
              <a:rPr lang="ar-EG" b="1" dirty="0" err="1"/>
              <a:t>then</a:t>
            </a:r>
            <a:r>
              <a:rPr lang="ar-EG" b="1" dirty="0"/>
              <a:t> </a:t>
            </a:r>
            <a:r>
              <a:rPr lang="ar-EG" b="1" dirty="0" err="1"/>
              <a:t>insert</a:t>
            </a:r>
            <a:r>
              <a:rPr lang="ar-EG" b="1" dirty="0"/>
              <a:t> </a:t>
            </a:r>
            <a:r>
              <a:rPr lang="ar-EG" b="1" dirty="0" err="1"/>
              <a:t>the</a:t>
            </a:r>
            <a:r>
              <a:rPr lang="ar-EG" b="1" dirty="0"/>
              <a:t> </a:t>
            </a:r>
            <a:r>
              <a:rPr lang="ar-EG" b="1" dirty="0" err="1"/>
              <a:t>account</a:t>
            </a:r>
            <a:r>
              <a:rPr lang="ar-EG" b="1" dirty="0"/>
              <a:t> </a:t>
            </a:r>
            <a:r>
              <a:rPr lang="ar-EG" b="1" dirty="0" err="1"/>
              <a:t>you</a:t>
            </a:r>
            <a:r>
              <a:rPr lang="ar-EG" b="1" dirty="0"/>
              <a:t> </a:t>
            </a:r>
            <a:r>
              <a:rPr lang="ar-EG" b="1" dirty="0" err="1"/>
              <a:t>want</a:t>
            </a:r>
            <a:r>
              <a:rPr lang="ar-EG" b="1" dirty="0"/>
              <a:t> </a:t>
            </a:r>
            <a:r>
              <a:rPr lang="ar-EG" b="1" dirty="0" err="1"/>
              <a:t>to</a:t>
            </a:r>
            <a:r>
              <a:rPr lang="ar-EG" b="1" dirty="0"/>
              <a:t> </a:t>
            </a:r>
            <a:r>
              <a:rPr lang="ar-EG" b="1" dirty="0" err="1"/>
              <a:t>show</a:t>
            </a:r>
            <a:r>
              <a:rPr lang="ar-EG" b="1" dirty="0"/>
              <a:t> </a:t>
            </a:r>
            <a:r>
              <a:rPr lang="ar-EG" b="1" dirty="0" err="1"/>
              <a:t>balance</a:t>
            </a:r>
            <a:r>
              <a:rPr lang="ar-EG" b="1" dirty="0"/>
              <a:t> </a:t>
            </a:r>
            <a:r>
              <a:rPr lang="ar-EG" b="1" dirty="0" err="1"/>
              <a:t>and</a:t>
            </a:r>
            <a:r>
              <a:rPr lang="ar-EG" b="1" dirty="0"/>
              <a:t> </a:t>
            </a:r>
            <a:r>
              <a:rPr lang="ar-EG" b="1" dirty="0" err="1"/>
              <a:t>press</a:t>
            </a:r>
            <a:r>
              <a:rPr lang="ar-EG" b="1" dirty="0"/>
              <a:t> </a:t>
            </a:r>
            <a:r>
              <a:rPr lang="ar-EG" b="1" dirty="0" err="1"/>
              <a:t>show</a:t>
            </a:r>
            <a:r>
              <a:rPr lang="ar-EG" b="1" dirty="0"/>
              <a:t> </a:t>
            </a:r>
          </a:p>
          <a:p>
            <a:pPr algn="ctr"/>
            <a:r>
              <a:rPr lang="ar-EG" b="1" dirty="0" err="1"/>
              <a:t>balance</a:t>
            </a:r>
            <a:endParaRPr lang="ar-EG" b="1" dirty="0"/>
          </a:p>
        </p:txBody>
      </p:sp>
    </p:spTree>
    <p:extLst>
      <p:ext uri="{BB962C8B-B14F-4D97-AF65-F5344CB8AC3E}">
        <p14:creationId xmlns:p14="http://schemas.microsoft.com/office/powerpoint/2010/main" val="1352476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صورة 2"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239D1FE9-D061-5440-8E99-C6309A13841F}"/>
              </a:ext>
            </a:extLst>
          </p:cNvPr>
          <p:cNvPicPr>
            <a:picLocks noChangeAspect="1"/>
          </p:cNvPicPr>
          <p:nvPr/>
        </p:nvPicPr>
        <p:blipFill>
          <a:blip r:embed="rId2"/>
          <a:srcRect b="25771"/>
          <a:stretch/>
        </p:blipFill>
        <p:spPr>
          <a:xfrm>
            <a:off x="2232679" y="17875"/>
            <a:ext cx="6843437" cy="2256258"/>
          </a:xfrm>
          <a:prstGeom prst="rect">
            <a:avLst/>
          </a:prstGeom>
        </p:spPr>
      </p:pic>
      <p:sp>
        <p:nvSpPr>
          <p:cNvPr id="5" name="مربع نص 4">
            <a:extLst>
              <a:ext uri="{FF2B5EF4-FFF2-40B4-BE49-F238E27FC236}">
                <a16:creationId xmlns:a16="http://schemas.microsoft.com/office/drawing/2014/main" id="{45B911CB-BBC8-D8B4-7518-0073B0B6DDE2}"/>
              </a:ext>
            </a:extLst>
          </p:cNvPr>
          <p:cNvSpPr txBox="1"/>
          <p:nvPr/>
        </p:nvSpPr>
        <p:spPr>
          <a:xfrm>
            <a:off x="1" y="268841"/>
            <a:ext cx="2143594" cy="1754326"/>
          </a:xfrm>
          <a:prstGeom prst="rect">
            <a:avLst/>
          </a:prstGeom>
          <a:noFill/>
        </p:spPr>
        <p:txBody>
          <a:bodyPr wrap="square">
            <a:spAutoFit/>
          </a:bodyPr>
          <a:lstStyle/>
          <a:p>
            <a:pPr algn="ctr"/>
            <a:r>
              <a:rPr lang="ar-EG" b="1" dirty="0" err="1"/>
              <a:t>then</a:t>
            </a:r>
            <a:r>
              <a:rPr lang="ar-EG" b="1" dirty="0"/>
              <a:t> </a:t>
            </a:r>
            <a:r>
              <a:rPr lang="ar-EG" b="1" dirty="0" err="1"/>
              <a:t>appear</a:t>
            </a:r>
            <a:r>
              <a:rPr lang="ar-EG" b="1" dirty="0"/>
              <a:t> </a:t>
            </a:r>
            <a:r>
              <a:rPr lang="ar-EG" b="1" dirty="0" err="1"/>
              <a:t>the</a:t>
            </a:r>
            <a:r>
              <a:rPr lang="ar-EG" b="1" dirty="0"/>
              <a:t> </a:t>
            </a:r>
            <a:r>
              <a:rPr lang="ar-EG" b="1" dirty="0" err="1"/>
              <a:t>balance</a:t>
            </a:r>
            <a:r>
              <a:rPr lang="ar-EG" b="1" dirty="0"/>
              <a:t> </a:t>
            </a:r>
            <a:r>
              <a:rPr lang="ar-EG" b="1" dirty="0" err="1"/>
              <a:t>of</a:t>
            </a:r>
            <a:r>
              <a:rPr lang="ar-EG" b="1" dirty="0"/>
              <a:t> </a:t>
            </a:r>
            <a:r>
              <a:rPr lang="ar-EG" b="1" dirty="0" err="1"/>
              <a:t>account</a:t>
            </a:r>
            <a:r>
              <a:rPr lang="ar-EG" b="1" dirty="0"/>
              <a:t> </a:t>
            </a:r>
            <a:r>
              <a:rPr lang="ar-EG" b="1" dirty="0" err="1"/>
              <a:t>in</a:t>
            </a:r>
            <a:r>
              <a:rPr lang="ar-EG" b="1" dirty="0"/>
              <a:t> </a:t>
            </a:r>
            <a:r>
              <a:rPr lang="ar-EG" b="1" dirty="0" err="1"/>
              <a:t>the</a:t>
            </a:r>
            <a:r>
              <a:rPr lang="ar-EG" b="1" dirty="0"/>
              <a:t> </a:t>
            </a:r>
            <a:r>
              <a:rPr lang="ar-EG" b="1" dirty="0" err="1"/>
              <a:t>spasific</a:t>
            </a:r>
            <a:r>
              <a:rPr lang="ar-EG" b="1" dirty="0"/>
              <a:t> </a:t>
            </a:r>
            <a:r>
              <a:rPr lang="ar-EG" b="1" dirty="0" err="1"/>
              <a:t>period</a:t>
            </a:r>
            <a:r>
              <a:rPr lang="ar-EG" b="1" dirty="0"/>
              <a:t> </a:t>
            </a:r>
            <a:r>
              <a:rPr lang="ar-EG" b="1" dirty="0" err="1"/>
              <a:t>you</a:t>
            </a:r>
            <a:r>
              <a:rPr lang="ar-EG" b="1" dirty="0"/>
              <a:t> </a:t>
            </a:r>
            <a:r>
              <a:rPr lang="ar-EG" b="1" dirty="0" err="1"/>
              <a:t>want</a:t>
            </a:r>
            <a:r>
              <a:rPr lang="ar-EG" b="1" dirty="0"/>
              <a:t> </a:t>
            </a:r>
            <a:r>
              <a:rPr lang="ar-EG" b="1" dirty="0" err="1"/>
              <a:t>to</a:t>
            </a:r>
            <a:r>
              <a:rPr lang="ar-EG" b="1" dirty="0"/>
              <a:t> </a:t>
            </a:r>
            <a:r>
              <a:rPr lang="ar-EG" b="1" dirty="0" err="1"/>
              <a:t>show</a:t>
            </a:r>
            <a:r>
              <a:rPr lang="ar-EG" b="1" dirty="0"/>
              <a:t> </a:t>
            </a:r>
            <a:r>
              <a:rPr lang="ar-EG" b="1" dirty="0" err="1"/>
              <a:t>balance</a:t>
            </a:r>
            <a:r>
              <a:rPr lang="ar-EG" b="1" dirty="0"/>
              <a:t> </a:t>
            </a:r>
            <a:r>
              <a:rPr lang="ar-EG" b="1" dirty="0" err="1"/>
              <a:t>in</a:t>
            </a:r>
            <a:r>
              <a:rPr lang="ar-EG" b="1" dirty="0"/>
              <a:t> </a:t>
            </a:r>
            <a:r>
              <a:rPr lang="ar-EG" b="1" dirty="0" err="1"/>
              <a:t>it</a:t>
            </a:r>
            <a:endParaRPr lang="ar-EG" b="1" dirty="0"/>
          </a:p>
        </p:txBody>
      </p:sp>
      <p:pic>
        <p:nvPicPr>
          <p:cNvPr id="7" name="صورة 6"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9B2D92B0-BAAC-A793-78EA-B481C1CA0542}"/>
              </a:ext>
            </a:extLst>
          </p:cNvPr>
          <p:cNvPicPr>
            <a:picLocks noChangeAspect="1"/>
          </p:cNvPicPr>
          <p:nvPr/>
        </p:nvPicPr>
        <p:blipFill>
          <a:blip r:embed="rId3"/>
          <a:srcRect b="13090"/>
          <a:stretch/>
        </p:blipFill>
        <p:spPr>
          <a:xfrm>
            <a:off x="156969" y="2223954"/>
            <a:ext cx="6295869" cy="2333176"/>
          </a:xfrm>
          <a:prstGeom prst="rect">
            <a:avLst/>
          </a:prstGeom>
        </p:spPr>
      </p:pic>
      <p:sp>
        <p:nvSpPr>
          <p:cNvPr id="9" name="مربع نص 8">
            <a:extLst>
              <a:ext uri="{FF2B5EF4-FFF2-40B4-BE49-F238E27FC236}">
                <a16:creationId xmlns:a16="http://schemas.microsoft.com/office/drawing/2014/main" id="{2D1B851B-D1EC-4FFD-105B-5314C6DAB918}"/>
              </a:ext>
            </a:extLst>
          </p:cNvPr>
          <p:cNvSpPr txBox="1"/>
          <p:nvPr/>
        </p:nvSpPr>
        <p:spPr>
          <a:xfrm>
            <a:off x="6452838" y="2828835"/>
            <a:ext cx="2623278" cy="1200329"/>
          </a:xfrm>
          <a:prstGeom prst="rect">
            <a:avLst/>
          </a:prstGeom>
          <a:noFill/>
        </p:spPr>
        <p:txBody>
          <a:bodyPr wrap="square">
            <a:spAutoFit/>
          </a:bodyPr>
          <a:lstStyle/>
          <a:p>
            <a:pPr algn="ctr"/>
            <a:r>
              <a:rPr lang="ar-EG" b="1" dirty="0" err="1"/>
              <a:t>then</a:t>
            </a:r>
            <a:r>
              <a:rPr lang="ar-EG" b="1" dirty="0"/>
              <a:t> </a:t>
            </a:r>
            <a:r>
              <a:rPr lang="ar-EG" b="1" dirty="0" err="1"/>
              <a:t>create</a:t>
            </a:r>
            <a:r>
              <a:rPr lang="ar-EG" b="1" dirty="0"/>
              <a:t> </a:t>
            </a:r>
            <a:r>
              <a:rPr lang="ar-EG" b="1" dirty="0" err="1"/>
              <a:t>journal</a:t>
            </a:r>
            <a:r>
              <a:rPr lang="ar-EG" b="1" dirty="0"/>
              <a:t> </a:t>
            </a:r>
            <a:r>
              <a:rPr lang="ar-EG" b="1" dirty="0" err="1"/>
              <a:t>in</a:t>
            </a:r>
            <a:r>
              <a:rPr lang="ar-EG" b="1" dirty="0"/>
              <a:t> </a:t>
            </a:r>
            <a:r>
              <a:rPr lang="ar-EG" b="1" dirty="0" err="1"/>
              <a:t>septemper</a:t>
            </a:r>
            <a:r>
              <a:rPr lang="ar-EG" b="1" dirty="0"/>
              <a:t> </a:t>
            </a:r>
            <a:r>
              <a:rPr lang="ar-EG" b="1" dirty="0" err="1"/>
              <a:t>to</a:t>
            </a:r>
            <a:r>
              <a:rPr lang="ar-EG" b="1" dirty="0"/>
              <a:t> </a:t>
            </a:r>
            <a:r>
              <a:rPr lang="ar-EG" b="1" dirty="0" err="1"/>
              <a:t>show</a:t>
            </a:r>
            <a:r>
              <a:rPr lang="ar-EG" b="1" dirty="0"/>
              <a:t> </a:t>
            </a:r>
            <a:r>
              <a:rPr lang="ar-EG" b="1" dirty="0" err="1"/>
              <a:t>how</a:t>
            </a:r>
            <a:r>
              <a:rPr lang="ar-EG" b="1" dirty="0"/>
              <a:t> </a:t>
            </a:r>
            <a:r>
              <a:rPr lang="ar-EG" b="1" dirty="0" err="1"/>
              <a:t>effect</a:t>
            </a:r>
            <a:r>
              <a:rPr lang="ar-EG" b="1" dirty="0"/>
              <a:t> </a:t>
            </a:r>
            <a:r>
              <a:rPr lang="ar-EG" b="1" dirty="0" err="1"/>
              <a:t>to</a:t>
            </a:r>
            <a:r>
              <a:rPr lang="ar-EG" b="1" dirty="0"/>
              <a:t> </a:t>
            </a:r>
            <a:r>
              <a:rPr lang="ar-EG" b="1" dirty="0" err="1"/>
              <a:t>the</a:t>
            </a:r>
            <a:r>
              <a:rPr lang="ar-EG" b="1" dirty="0"/>
              <a:t> </a:t>
            </a:r>
            <a:r>
              <a:rPr lang="ar-EG" b="1" dirty="0" err="1"/>
              <a:t>balance</a:t>
            </a:r>
            <a:r>
              <a:rPr lang="ar-EG" b="1" dirty="0"/>
              <a:t> </a:t>
            </a:r>
            <a:r>
              <a:rPr lang="ar-EG" b="1" dirty="0" err="1"/>
              <a:t>in</a:t>
            </a:r>
            <a:r>
              <a:rPr lang="ar-EG" b="1" dirty="0"/>
              <a:t> </a:t>
            </a:r>
            <a:r>
              <a:rPr lang="ar-EG" b="1" dirty="0" err="1"/>
              <a:t>septemper</a:t>
            </a:r>
            <a:endParaRPr lang="ar-EG" b="1" dirty="0"/>
          </a:p>
        </p:txBody>
      </p:sp>
      <p:pic>
        <p:nvPicPr>
          <p:cNvPr id="11" name="صورة 10"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37A5945E-55F4-EF36-2F71-1E895D464E28}"/>
              </a:ext>
            </a:extLst>
          </p:cNvPr>
          <p:cNvPicPr>
            <a:picLocks noChangeAspect="1"/>
          </p:cNvPicPr>
          <p:nvPr/>
        </p:nvPicPr>
        <p:blipFill>
          <a:blip r:embed="rId4"/>
          <a:srcRect b="12486"/>
          <a:stretch/>
        </p:blipFill>
        <p:spPr>
          <a:xfrm>
            <a:off x="2623279" y="4506950"/>
            <a:ext cx="6452838" cy="2333175"/>
          </a:xfrm>
          <a:prstGeom prst="rect">
            <a:avLst/>
          </a:prstGeom>
        </p:spPr>
      </p:pic>
      <p:sp>
        <p:nvSpPr>
          <p:cNvPr id="13" name="مربع نص 12">
            <a:extLst>
              <a:ext uri="{FF2B5EF4-FFF2-40B4-BE49-F238E27FC236}">
                <a16:creationId xmlns:a16="http://schemas.microsoft.com/office/drawing/2014/main" id="{31E23146-51A7-A53C-6C74-0F3AD915015D}"/>
              </a:ext>
            </a:extLst>
          </p:cNvPr>
          <p:cNvSpPr txBox="1"/>
          <p:nvPr/>
        </p:nvSpPr>
        <p:spPr>
          <a:xfrm>
            <a:off x="410143" y="5211872"/>
            <a:ext cx="1959963" cy="923330"/>
          </a:xfrm>
          <a:prstGeom prst="rect">
            <a:avLst/>
          </a:prstGeom>
          <a:noFill/>
        </p:spPr>
        <p:txBody>
          <a:bodyPr wrap="square">
            <a:spAutoFit/>
          </a:bodyPr>
          <a:lstStyle/>
          <a:p>
            <a:pPr algn="ctr"/>
            <a:r>
              <a:rPr lang="ar-EG" b="1" dirty="0" err="1"/>
              <a:t>create</a:t>
            </a:r>
            <a:r>
              <a:rPr lang="ar-EG" b="1" dirty="0"/>
              <a:t> </a:t>
            </a:r>
            <a:r>
              <a:rPr lang="ar-EG" b="1" dirty="0" err="1"/>
              <a:t>another</a:t>
            </a:r>
            <a:r>
              <a:rPr lang="ar-EG" b="1" dirty="0"/>
              <a:t> </a:t>
            </a:r>
            <a:r>
              <a:rPr lang="ar-EG" b="1" dirty="0" err="1"/>
              <a:t>journal</a:t>
            </a:r>
            <a:r>
              <a:rPr lang="ar-EG" b="1" dirty="0"/>
              <a:t> </a:t>
            </a:r>
            <a:r>
              <a:rPr lang="ar-EG" b="1" dirty="0" err="1"/>
              <a:t>in</a:t>
            </a:r>
            <a:r>
              <a:rPr lang="ar-EG" b="1" dirty="0"/>
              <a:t> </a:t>
            </a:r>
            <a:r>
              <a:rPr lang="ar-EG" b="1" dirty="0" err="1"/>
              <a:t>septemper</a:t>
            </a:r>
            <a:endParaRPr lang="ar-EG" b="1" dirty="0"/>
          </a:p>
        </p:txBody>
      </p:sp>
    </p:spTree>
    <p:extLst>
      <p:ext uri="{BB962C8B-B14F-4D97-AF65-F5344CB8AC3E}">
        <p14:creationId xmlns:p14="http://schemas.microsoft.com/office/powerpoint/2010/main" val="292835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56" name="Straight Connector 55">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2"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53"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54" name="Isosceles Triangle 59">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66"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68"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0"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2" name="Isosceles Triangle 63">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74" name="Isosceles Triangle 64">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useBgFill="1">
        <p:nvSpPr>
          <p:cNvPr id="67" name="Rectangle 66">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مربع نص 4">
            <a:extLst>
              <a:ext uri="{FF2B5EF4-FFF2-40B4-BE49-F238E27FC236}">
                <a16:creationId xmlns:a16="http://schemas.microsoft.com/office/drawing/2014/main" id="{A09B4291-B2F3-A8F2-31A0-B9D865F04479}"/>
              </a:ext>
            </a:extLst>
          </p:cNvPr>
          <p:cNvSpPr txBox="1"/>
          <p:nvPr/>
        </p:nvSpPr>
        <p:spPr>
          <a:xfrm>
            <a:off x="782962" y="1179151"/>
            <a:ext cx="2698487" cy="4463889"/>
          </a:xfrm>
          <a:prstGeom prst="rect">
            <a:avLst/>
          </a:prstGeom>
        </p:spPr>
        <p:txBody>
          <a:bodyPr vert="horz" lIns="91440" tIns="45720" rIns="91440" bIns="45720" rtlCol="0" anchor="ctr">
            <a:normAutofit/>
          </a:bodyPr>
          <a:lstStyle/>
          <a:p>
            <a:pPr algn="ctr">
              <a:spcBef>
                <a:spcPct val="0"/>
              </a:spcBef>
              <a:spcAft>
                <a:spcPts val="600"/>
              </a:spcAft>
            </a:pPr>
            <a:r>
              <a:rPr lang="en-US" sz="3600" b="1" u="sng" dirty="0">
                <a:solidFill>
                  <a:schemeClr val="accent1"/>
                </a:solidFill>
                <a:latin typeface="+mj-lt"/>
                <a:ea typeface="+mj-ea"/>
                <a:cs typeface="+mj-cs"/>
              </a:rPr>
              <a:t>Description of the project </a:t>
            </a:r>
          </a:p>
        </p:txBody>
      </p:sp>
      <p:sp>
        <p:nvSpPr>
          <p:cNvPr id="69" name="Isosceles Triangle 68">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336549"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cxnSp>
        <p:nvCxnSpPr>
          <p:cNvPr id="71" name="Straight Connector 70">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2502"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مربع نص 2">
            <a:extLst>
              <a:ext uri="{FF2B5EF4-FFF2-40B4-BE49-F238E27FC236}">
                <a16:creationId xmlns:a16="http://schemas.microsoft.com/office/drawing/2014/main" id="{8FDB16F6-0C50-C33D-E141-F985CB87FE04}"/>
              </a:ext>
            </a:extLst>
          </p:cNvPr>
          <p:cNvSpPr txBox="1"/>
          <p:nvPr/>
        </p:nvSpPr>
        <p:spPr>
          <a:xfrm>
            <a:off x="3734188" y="614598"/>
            <a:ext cx="4990716" cy="5801192"/>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This project involves the configuration and improvement of the general ledger within Oracle ERP to support various financial processes. The main activities include:</a:t>
            </a:r>
          </a:p>
          <a:p>
            <a:pPr marL="342900" indent="-342900">
              <a:lnSpc>
                <a:spcPct val="90000"/>
              </a:lnSpc>
              <a:spcBef>
                <a:spcPts val="1000"/>
              </a:spcBef>
              <a:buClr>
                <a:schemeClr val="accent1"/>
              </a:buClr>
              <a:buSzPct val="80000"/>
              <a:buFont typeface="Wingdings 3" charset="2"/>
              <a:buChar char=""/>
            </a:pPr>
            <a:r>
              <a:rPr lang="en-US" sz="1400" b="1" dirty="0">
                <a:solidFill>
                  <a:schemeClr val="tx1">
                    <a:lumMod val="75000"/>
                    <a:lumOff val="25000"/>
                  </a:schemeClr>
                </a:solidFill>
              </a:rPr>
              <a:t>Data integration</a:t>
            </a:r>
            <a:r>
              <a:rPr lang="en-US" sz="1400" dirty="0">
                <a:solidFill>
                  <a:schemeClr val="tx1">
                    <a:lumMod val="75000"/>
                    <a:lumOff val="25000"/>
                  </a:schemeClr>
                </a:solidFill>
              </a:rPr>
              <a:t>: ensuring smooth integration of financial statements from different sources to the general ledger</a:t>
            </a:r>
          </a:p>
          <a:p>
            <a:pPr marL="342900" indent="-342900">
              <a:lnSpc>
                <a:spcPct val="90000"/>
              </a:lnSpc>
              <a:spcBef>
                <a:spcPts val="1000"/>
              </a:spcBef>
              <a:buClr>
                <a:schemeClr val="accent1"/>
              </a:buClr>
              <a:buSzPct val="80000"/>
              <a:buFont typeface="Wingdings 3" charset="2"/>
              <a:buChar char=""/>
            </a:pPr>
            <a:r>
              <a:rPr lang="en-US" sz="1400" b="1" dirty="0">
                <a:solidFill>
                  <a:schemeClr val="tx1">
                    <a:lumMod val="75000"/>
                    <a:lumOff val="25000"/>
                  </a:schemeClr>
                </a:solidFill>
              </a:rPr>
              <a:t>Designing the chart of accounts</a:t>
            </a:r>
            <a:r>
              <a:rPr lang="en-US" sz="1400" dirty="0">
                <a:solidFill>
                  <a:schemeClr val="tx1">
                    <a:lumMod val="75000"/>
                    <a:lumOff val="25000"/>
                  </a:schemeClr>
                </a:solidFill>
              </a:rPr>
              <a:t>: Preparing a comprehensive chart of accounts that reflects the financial structure of the organization. </a:t>
            </a:r>
          </a:p>
          <a:p>
            <a:pPr marL="342900" indent="-342900">
              <a:lnSpc>
                <a:spcPct val="90000"/>
              </a:lnSpc>
              <a:spcBef>
                <a:spcPts val="1000"/>
              </a:spcBef>
              <a:buClr>
                <a:schemeClr val="accent1"/>
              </a:buClr>
              <a:buSzPct val="80000"/>
              <a:buFont typeface="Wingdings 3" charset="2"/>
              <a:buChar char=""/>
            </a:pPr>
            <a:r>
              <a:rPr lang="en-US" sz="1400" b="1" dirty="0">
                <a:solidFill>
                  <a:schemeClr val="tx1">
                    <a:lumMod val="75000"/>
                    <a:lumOff val="25000"/>
                  </a:schemeClr>
                </a:solidFill>
              </a:rPr>
              <a:t>Transaction processing</a:t>
            </a:r>
            <a:r>
              <a:rPr lang="en-US" sz="1400" dirty="0">
                <a:solidFill>
                  <a:schemeClr val="tx1">
                    <a:lumMod val="75000"/>
                    <a:lumOff val="25000"/>
                  </a:schemeClr>
                </a:solidFill>
              </a:rPr>
              <a:t>: Financial transaction management including journal entries, reconciliations and period-end closures. </a:t>
            </a:r>
          </a:p>
          <a:p>
            <a:pPr marL="342900" indent="-342900">
              <a:lnSpc>
                <a:spcPct val="90000"/>
              </a:lnSpc>
              <a:spcBef>
                <a:spcPts val="1000"/>
              </a:spcBef>
              <a:buClr>
                <a:schemeClr val="accent1"/>
              </a:buClr>
              <a:buSzPct val="80000"/>
              <a:buFont typeface="Wingdings 3" charset="2"/>
              <a:buChar char=""/>
            </a:pPr>
            <a:r>
              <a:rPr lang="en-US" sz="1400" b="1" dirty="0">
                <a:solidFill>
                  <a:schemeClr val="tx1">
                    <a:lumMod val="75000"/>
                    <a:lumOff val="25000"/>
                  </a:schemeClr>
                </a:solidFill>
              </a:rPr>
              <a:t>User training</a:t>
            </a:r>
            <a:r>
              <a:rPr lang="en-US" sz="1400" dirty="0">
                <a:solidFill>
                  <a:schemeClr val="tx1">
                    <a:lumMod val="75000"/>
                    <a:lumOff val="25000"/>
                  </a:schemeClr>
                </a:solidFill>
              </a:rPr>
              <a:t>: Training employees on the new system to ensure effective use and adherence to best practices</a:t>
            </a:r>
          </a:p>
          <a:p>
            <a:pPr marL="342900" indent="-342900">
              <a:lnSpc>
                <a:spcPct val="90000"/>
              </a:lnSpc>
              <a:spcBef>
                <a:spcPts val="1000"/>
              </a:spcBef>
              <a:buClr>
                <a:schemeClr val="accent1"/>
              </a:buClr>
              <a:buSzPct val="80000"/>
              <a:buFont typeface="Wingdings 3" charset="2"/>
              <a:buChar char=""/>
            </a:pPr>
            <a:r>
              <a:rPr lang="en-US" sz="1400" b="1" dirty="0">
                <a:solidFill>
                  <a:schemeClr val="tx1">
                    <a:lumMod val="75000"/>
                    <a:lumOff val="25000"/>
                  </a:schemeClr>
                </a:solidFill>
              </a:rPr>
              <a:t>Financial Reporting</a:t>
            </a:r>
            <a:r>
              <a:rPr lang="en-US" sz="1400" dirty="0">
                <a:solidFill>
                  <a:schemeClr val="tx1">
                    <a:lumMod val="75000"/>
                    <a:lumOff val="25000"/>
                  </a:schemeClr>
                </a:solidFill>
              </a:rPr>
              <a:t>: Develop customizable financial information reports to provide insights into financial performance and compliance. </a:t>
            </a:r>
          </a:p>
          <a:p>
            <a:pPr marL="342900" indent="-342900">
              <a:lnSpc>
                <a:spcPct val="90000"/>
              </a:lnSpc>
              <a:spcBef>
                <a:spcPts val="1000"/>
              </a:spcBef>
              <a:buClr>
                <a:schemeClr val="accent1"/>
              </a:buClr>
              <a:buSzPct val="80000"/>
              <a:buFont typeface="Wingdings 3" charset="2"/>
              <a:buChar char=""/>
            </a:pPr>
            <a:r>
              <a:rPr lang="en-US" sz="1400" b="1" dirty="0">
                <a:solidFill>
                  <a:schemeClr val="tx1">
                    <a:lumMod val="75000"/>
                    <a:lumOff val="25000"/>
                  </a:schemeClr>
                </a:solidFill>
              </a:rPr>
              <a:t>Regulatory compliance</a:t>
            </a:r>
            <a:r>
              <a:rPr lang="en-US" sz="1400" dirty="0">
                <a:solidFill>
                  <a:schemeClr val="tx1">
                    <a:lumMod val="75000"/>
                    <a:lumOff val="25000"/>
                  </a:schemeClr>
                </a:solidFill>
              </a:rPr>
              <a:t>: Ensure that financial processes meet the relevant accounting standards and regulations.</a:t>
            </a:r>
          </a:p>
          <a:p>
            <a:pPr marL="285750"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The main objective of the project is to improve the accuracy, efficiency and transparency in financial reporting and operations.</a:t>
            </a:r>
          </a:p>
        </p:txBody>
      </p:sp>
      <p:sp>
        <p:nvSpPr>
          <p:cNvPr id="73" name="Isosceles Triangle 72">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523104" y="0"/>
            <a:ext cx="631947"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Tree>
    <p:extLst>
      <p:ext uri="{BB962C8B-B14F-4D97-AF65-F5344CB8AC3E}">
        <p14:creationId xmlns:p14="http://schemas.microsoft.com/office/powerpoint/2010/main" val="422994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صورة 2"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10326F77-5C7C-26D9-99C6-B55348BFF19C}"/>
              </a:ext>
            </a:extLst>
          </p:cNvPr>
          <p:cNvPicPr>
            <a:picLocks noChangeAspect="1"/>
          </p:cNvPicPr>
          <p:nvPr/>
        </p:nvPicPr>
        <p:blipFill>
          <a:blip r:embed="rId2"/>
          <a:srcRect b="13996"/>
          <a:stretch/>
        </p:blipFill>
        <p:spPr>
          <a:xfrm>
            <a:off x="179882" y="113541"/>
            <a:ext cx="7285220" cy="3402024"/>
          </a:xfrm>
          <a:prstGeom prst="rect">
            <a:avLst/>
          </a:prstGeom>
        </p:spPr>
      </p:pic>
      <p:sp>
        <p:nvSpPr>
          <p:cNvPr id="5" name="مربع نص 4">
            <a:extLst>
              <a:ext uri="{FF2B5EF4-FFF2-40B4-BE49-F238E27FC236}">
                <a16:creationId xmlns:a16="http://schemas.microsoft.com/office/drawing/2014/main" id="{0AD22700-DA22-1444-FAD7-AB5F9816E491}"/>
              </a:ext>
            </a:extLst>
          </p:cNvPr>
          <p:cNvSpPr txBox="1"/>
          <p:nvPr/>
        </p:nvSpPr>
        <p:spPr>
          <a:xfrm>
            <a:off x="7727428" y="1214388"/>
            <a:ext cx="1236689" cy="1569660"/>
          </a:xfrm>
          <a:prstGeom prst="rect">
            <a:avLst/>
          </a:prstGeom>
          <a:noFill/>
        </p:spPr>
        <p:txBody>
          <a:bodyPr wrap="square">
            <a:spAutoFit/>
          </a:bodyPr>
          <a:lstStyle/>
          <a:p>
            <a:pPr algn="ctr"/>
            <a:r>
              <a:rPr lang="ar-EG" sz="2400" b="1" dirty="0" err="1"/>
              <a:t>post</a:t>
            </a:r>
            <a:r>
              <a:rPr lang="ar-EG" sz="2400" b="1" dirty="0"/>
              <a:t> </a:t>
            </a:r>
            <a:r>
              <a:rPr lang="ar-EG" sz="2400" b="1" dirty="0" err="1"/>
              <a:t>the</a:t>
            </a:r>
            <a:r>
              <a:rPr lang="ar-EG" sz="2400" b="1" dirty="0"/>
              <a:t> </a:t>
            </a:r>
            <a:r>
              <a:rPr lang="ar-EG" sz="2400" b="1" dirty="0" err="1"/>
              <a:t>first</a:t>
            </a:r>
            <a:r>
              <a:rPr lang="ar-EG" sz="2400" b="1" dirty="0"/>
              <a:t> </a:t>
            </a:r>
            <a:r>
              <a:rPr lang="ar-EG" sz="2400" b="1" dirty="0" err="1"/>
              <a:t>journal</a:t>
            </a:r>
            <a:endParaRPr lang="ar-EG" sz="2400" b="1" dirty="0"/>
          </a:p>
        </p:txBody>
      </p:sp>
      <p:pic>
        <p:nvPicPr>
          <p:cNvPr id="7" name="صورة 6"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2DCE09A1-5C0F-909A-F3EA-A6F34E0145DA}"/>
              </a:ext>
            </a:extLst>
          </p:cNvPr>
          <p:cNvPicPr>
            <a:picLocks noChangeAspect="1"/>
          </p:cNvPicPr>
          <p:nvPr/>
        </p:nvPicPr>
        <p:blipFill>
          <a:blip r:embed="rId3"/>
          <a:srcRect b="12486"/>
          <a:stretch/>
        </p:blipFill>
        <p:spPr>
          <a:xfrm>
            <a:off x="2338464" y="3596128"/>
            <a:ext cx="6625653" cy="3148331"/>
          </a:xfrm>
          <a:prstGeom prst="rect">
            <a:avLst/>
          </a:prstGeom>
        </p:spPr>
      </p:pic>
      <p:sp>
        <p:nvSpPr>
          <p:cNvPr id="9" name="مربع نص 8">
            <a:extLst>
              <a:ext uri="{FF2B5EF4-FFF2-40B4-BE49-F238E27FC236}">
                <a16:creationId xmlns:a16="http://schemas.microsoft.com/office/drawing/2014/main" id="{54CFE62E-ED6B-A448-3375-BEEBC6874350}"/>
              </a:ext>
            </a:extLst>
          </p:cNvPr>
          <p:cNvSpPr txBox="1"/>
          <p:nvPr/>
        </p:nvSpPr>
        <p:spPr>
          <a:xfrm>
            <a:off x="517161" y="4570128"/>
            <a:ext cx="1341620" cy="1200329"/>
          </a:xfrm>
          <a:prstGeom prst="rect">
            <a:avLst/>
          </a:prstGeom>
          <a:noFill/>
        </p:spPr>
        <p:txBody>
          <a:bodyPr wrap="square">
            <a:spAutoFit/>
          </a:bodyPr>
          <a:lstStyle/>
          <a:p>
            <a:pPr algn="ctr"/>
            <a:r>
              <a:rPr lang="ar-EG" sz="2400" b="1" dirty="0" err="1"/>
              <a:t>post</a:t>
            </a:r>
            <a:r>
              <a:rPr lang="ar-EG" sz="2400" b="1" dirty="0"/>
              <a:t> </a:t>
            </a:r>
            <a:r>
              <a:rPr lang="ar-EG" sz="2400" b="1" dirty="0" err="1"/>
              <a:t>another</a:t>
            </a:r>
            <a:r>
              <a:rPr lang="ar-EG" sz="2400" b="1" dirty="0"/>
              <a:t> </a:t>
            </a:r>
            <a:r>
              <a:rPr lang="ar-EG" sz="2400" b="1" dirty="0" err="1"/>
              <a:t>journal</a:t>
            </a:r>
            <a:endParaRPr lang="ar-EG" sz="2400" b="1" dirty="0"/>
          </a:p>
        </p:txBody>
      </p:sp>
    </p:spTree>
    <p:extLst>
      <p:ext uri="{BB962C8B-B14F-4D97-AF65-F5344CB8AC3E}">
        <p14:creationId xmlns:p14="http://schemas.microsoft.com/office/powerpoint/2010/main" val="121156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5" name="Straight Connector 1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9" name="Isosceles Triangle 1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3" name="Isosceles Triangle 2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4" name="Isosceles Triangle 2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pic>
        <p:nvPicPr>
          <p:cNvPr id="10" name="Picture 9" descr="Hourglass and a calendar">
            <a:extLst>
              <a:ext uri="{FF2B5EF4-FFF2-40B4-BE49-F238E27FC236}">
                <a16:creationId xmlns:a16="http://schemas.microsoft.com/office/drawing/2014/main" id="{DD5BBF87-E52E-3B3C-7257-01B1CC374A8D}"/>
              </a:ext>
            </a:extLst>
          </p:cNvPr>
          <p:cNvPicPr>
            <a:picLocks noChangeAspect="1"/>
          </p:cNvPicPr>
          <p:nvPr/>
        </p:nvPicPr>
        <p:blipFill>
          <a:blip r:embed="rId2"/>
          <a:srcRect l="41952" r="2" b="2"/>
          <a:stretch/>
        </p:blipFill>
        <p:spPr>
          <a:xfrm>
            <a:off x="3202390" y="-1"/>
            <a:ext cx="594161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8" name="مربع نص 7">
            <a:extLst>
              <a:ext uri="{FF2B5EF4-FFF2-40B4-BE49-F238E27FC236}">
                <a16:creationId xmlns:a16="http://schemas.microsoft.com/office/drawing/2014/main" id="{086C2858-44A6-AB10-D7D5-F3B29CEFF8BB}"/>
              </a:ext>
            </a:extLst>
          </p:cNvPr>
          <p:cNvSpPr txBox="1"/>
          <p:nvPr/>
        </p:nvSpPr>
        <p:spPr>
          <a:xfrm>
            <a:off x="735850" y="2240219"/>
            <a:ext cx="3066142" cy="2369093"/>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4400" b="1">
                <a:solidFill>
                  <a:schemeClr val="accent1"/>
                </a:solidFill>
                <a:latin typeface="+mj-lt"/>
                <a:ea typeface="+mj-ea"/>
                <a:cs typeface="+mj-cs"/>
              </a:rPr>
              <a:t>Period Closing and Budget Monitoring </a:t>
            </a:r>
          </a:p>
        </p:txBody>
      </p:sp>
      <p:cxnSp>
        <p:nvCxnSpPr>
          <p:cNvPr id="26" name="Straight Connector 2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4"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6"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40"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42"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Tree>
    <p:extLst>
      <p:ext uri="{BB962C8B-B14F-4D97-AF65-F5344CB8AC3E}">
        <p14:creationId xmlns:p14="http://schemas.microsoft.com/office/powerpoint/2010/main" val="2644267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BC8FBC57-A191-86C6-4CA2-1B8D195651F3}"/>
              </a:ext>
            </a:extLst>
          </p:cNvPr>
          <p:cNvSpPr txBox="1"/>
          <p:nvPr/>
        </p:nvSpPr>
        <p:spPr>
          <a:xfrm>
            <a:off x="2136099" y="137303"/>
            <a:ext cx="5388964" cy="461665"/>
          </a:xfrm>
          <a:prstGeom prst="rect">
            <a:avLst/>
          </a:prstGeom>
          <a:noFill/>
        </p:spPr>
        <p:txBody>
          <a:bodyPr wrap="square">
            <a:spAutoFit/>
          </a:bodyPr>
          <a:lstStyle/>
          <a:p>
            <a:r>
              <a:rPr lang="en-US" sz="2400" b="1" dirty="0">
                <a:solidFill>
                  <a:schemeClr val="accent2">
                    <a:lumMod val="75000"/>
                  </a:schemeClr>
                </a:solidFill>
              </a:rPr>
              <a:t>Open and Close Accounting Periods</a:t>
            </a:r>
            <a:endParaRPr lang="ar-EG" sz="2400" b="1" dirty="0">
              <a:solidFill>
                <a:schemeClr val="accent2">
                  <a:lumMod val="75000"/>
                </a:schemeClr>
              </a:solidFill>
            </a:endParaRPr>
          </a:p>
        </p:txBody>
      </p:sp>
      <p:pic>
        <p:nvPicPr>
          <p:cNvPr id="3" name="صورة 2"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0B1E29C8-5596-C08C-45A5-87D206E60400}"/>
              </a:ext>
            </a:extLst>
          </p:cNvPr>
          <p:cNvPicPr>
            <a:picLocks noChangeAspect="1"/>
          </p:cNvPicPr>
          <p:nvPr/>
        </p:nvPicPr>
        <p:blipFill>
          <a:blip r:embed="rId2"/>
          <a:srcRect b="27280"/>
          <a:stretch/>
        </p:blipFill>
        <p:spPr>
          <a:xfrm>
            <a:off x="269823" y="813933"/>
            <a:ext cx="6655633" cy="2803161"/>
          </a:xfrm>
          <a:prstGeom prst="rect">
            <a:avLst/>
          </a:prstGeom>
        </p:spPr>
      </p:pic>
      <p:sp>
        <p:nvSpPr>
          <p:cNvPr id="6" name="مربع نص 5">
            <a:extLst>
              <a:ext uri="{FF2B5EF4-FFF2-40B4-BE49-F238E27FC236}">
                <a16:creationId xmlns:a16="http://schemas.microsoft.com/office/drawing/2014/main" id="{F016117F-41F2-06F2-E049-769D02D9A23A}"/>
              </a:ext>
            </a:extLst>
          </p:cNvPr>
          <p:cNvSpPr txBox="1"/>
          <p:nvPr/>
        </p:nvSpPr>
        <p:spPr>
          <a:xfrm>
            <a:off x="7022891" y="1332771"/>
            <a:ext cx="2001187" cy="2031325"/>
          </a:xfrm>
          <a:prstGeom prst="rect">
            <a:avLst/>
          </a:prstGeom>
          <a:noFill/>
        </p:spPr>
        <p:txBody>
          <a:bodyPr wrap="square">
            <a:spAutoFit/>
          </a:bodyPr>
          <a:lstStyle/>
          <a:p>
            <a:pPr algn="ctr"/>
            <a:r>
              <a:rPr lang="ar-EG" b="1" dirty="0" err="1"/>
              <a:t>open</a:t>
            </a:r>
            <a:r>
              <a:rPr lang="ar-EG" b="1" dirty="0"/>
              <a:t> </a:t>
            </a:r>
            <a:r>
              <a:rPr lang="ar-EG" b="1" dirty="0" err="1"/>
              <a:t>period</a:t>
            </a:r>
            <a:r>
              <a:rPr lang="ar-EG" b="1" dirty="0"/>
              <a:t> </a:t>
            </a:r>
            <a:r>
              <a:rPr lang="ar-EG" b="1" dirty="0" err="1"/>
              <a:t>press</a:t>
            </a:r>
            <a:r>
              <a:rPr lang="ar-EG" b="1" dirty="0"/>
              <a:t> </a:t>
            </a:r>
            <a:r>
              <a:rPr lang="ar-EG" b="1" dirty="0" err="1"/>
              <a:t>setup</a:t>
            </a:r>
            <a:r>
              <a:rPr lang="ar-EG" b="1" dirty="0"/>
              <a:t> </a:t>
            </a:r>
            <a:r>
              <a:rPr lang="ar-EG" b="1" dirty="0" err="1"/>
              <a:t>then</a:t>
            </a:r>
            <a:r>
              <a:rPr lang="ar-EG" b="1" dirty="0"/>
              <a:t> </a:t>
            </a:r>
            <a:r>
              <a:rPr lang="ar-EG" b="1" dirty="0" err="1"/>
              <a:t>open_close</a:t>
            </a:r>
            <a:r>
              <a:rPr lang="ar-EG" b="1" dirty="0"/>
              <a:t> </a:t>
            </a:r>
            <a:r>
              <a:rPr lang="ar-EG" b="1" dirty="0" err="1"/>
              <a:t>period</a:t>
            </a:r>
            <a:r>
              <a:rPr lang="ar-EG" b="1" dirty="0"/>
              <a:t> </a:t>
            </a:r>
            <a:r>
              <a:rPr lang="ar-EG" b="1" dirty="0" err="1"/>
              <a:t>and</a:t>
            </a:r>
            <a:r>
              <a:rPr lang="ar-EG" b="1" dirty="0"/>
              <a:t> </a:t>
            </a:r>
            <a:r>
              <a:rPr lang="ar-EG" b="1" dirty="0" err="1"/>
              <a:t>choose</a:t>
            </a:r>
            <a:r>
              <a:rPr lang="ar-EG" b="1" dirty="0"/>
              <a:t> </a:t>
            </a:r>
            <a:r>
              <a:rPr lang="ar-EG" b="1" dirty="0" err="1"/>
              <a:t>open</a:t>
            </a:r>
            <a:r>
              <a:rPr lang="ar-EG" b="1" dirty="0"/>
              <a:t> </a:t>
            </a:r>
            <a:r>
              <a:rPr lang="ar-EG" b="1" dirty="0" err="1"/>
              <a:t>next</a:t>
            </a:r>
            <a:r>
              <a:rPr lang="ar-EG" b="1" dirty="0"/>
              <a:t> </a:t>
            </a:r>
            <a:r>
              <a:rPr lang="ar-EG" b="1" dirty="0" err="1"/>
              <a:t>period</a:t>
            </a:r>
            <a:endParaRPr lang="ar-EG" b="1" dirty="0"/>
          </a:p>
          <a:p>
            <a:pPr algn="ctr"/>
            <a:r>
              <a:rPr lang="en-US" b="1" dirty="0"/>
              <a:t>nov24</a:t>
            </a:r>
            <a:endParaRPr lang="ar-EG" b="1" dirty="0"/>
          </a:p>
        </p:txBody>
      </p:sp>
      <p:pic>
        <p:nvPicPr>
          <p:cNvPr id="8" name="صورة 7"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8B34EC92-A7D5-1A90-27D0-95A34BDD2255}"/>
              </a:ext>
            </a:extLst>
          </p:cNvPr>
          <p:cNvPicPr>
            <a:picLocks noChangeAspect="1"/>
          </p:cNvPicPr>
          <p:nvPr/>
        </p:nvPicPr>
        <p:blipFill>
          <a:blip r:embed="rId3"/>
          <a:srcRect b="12486"/>
          <a:stretch/>
        </p:blipFill>
        <p:spPr>
          <a:xfrm>
            <a:off x="2428406" y="3710944"/>
            <a:ext cx="6655633" cy="3008766"/>
          </a:xfrm>
          <a:prstGeom prst="rect">
            <a:avLst/>
          </a:prstGeom>
        </p:spPr>
      </p:pic>
      <p:sp>
        <p:nvSpPr>
          <p:cNvPr id="10" name="مربع نص 9">
            <a:extLst>
              <a:ext uri="{FF2B5EF4-FFF2-40B4-BE49-F238E27FC236}">
                <a16:creationId xmlns:a16="http://schemas.microsoft.com/office/drawing/2014/main" id="{F8563C27-0013-74FC-F084-E724638CCB4A}"/>
              </a:ext>
            </a:extLst>
          </p:cNvPr>
          <p:cNvSpPr txBox="1"/>
          <p:nvPr/>
        </p:nvSpPr>
        <p:spPr>
          <a:xfrm>
            <a:off x="936885" y="4338164"/>
            <a:ext cx="921895" cy="1754326"/>
          </a:xfrm>
          <a:prstGeom prst="rect">
            <a:avLst/>
          </a:prstGeom>
          <a:noFill/>
        </p:spPr>
        <p:txBody>
          <a:bodyPr wrap="square">
            <a:spAutoFit/>
          </a:bodyPr>
          <a:lstStyle/>
          <a:p>
            <a:pPr algn="ctr"/>
            <a:r>
              <a:rPr lang="ar-EG" b="1" dirty="0" err="1"/>
              <a:t>create</a:t>
            </a:r>
            <a:r>
              <a:rPr lang="ar-EG" b="1" dirty="0"/>
              <a:t> </a:t>
            </a:r>
            <a:r>
              <a:rPr lang="ar-EG" b="1" dirty="0" err="1"/>
              <a:t>journal</a:t>
            </a:r>
            <a:r>
              <a:rPr lang="ar-EG" b="1" dirty="0"/>
              <a:t> </a:t>
            </a:r>
            <a:r>
              <a:rPr lang="ar-EG" b="1" dirty="0" err="1"/>
              <a:t>in</a:t>
            </a:r>
            <a:r>
              <a:rPr lang="ar-EG" b="1" dirty="0"/>
              <a:t> </a:t>
            </a:r>
            <a:r>
              <a:rPr lang="ar-EG" b="1" dirty="0" err="1"/>
              <a:t>this</a:t>
            </a:r>
            <a:r>
              <a:rPr lang="ar-EG" b="1" dirty="0"/>
              <a:t> </a:t>
            </a:r>
            <a:r>
              <a:rPr lang="ar-EG" b="1" dirty="0" err="1"/>
              <a:t>period</a:t>
            </a:r>
            <a:r>
              <a:rPr lang="ar-EG" b="1" dirty="0"/>
              <a:t> </a:t>
            </a:r>
            <a:r>
              <a:rPr lang="ar-EG" b="1" dirty="0" err="1"/>
              <a:t>nov</a:t>
            </a:r>
            <a:r>
              <a:rPr lang="en-US" b="1" dirty="0"/>
              <a:t>24</a:t>
            </a:r>
            <a:endParaRPr lang="ar-EG" b="1" dirty="0"/>
          </a:p>
        </p:txBody>
      </p:sp>
    </p:spTree>
    <p:extLst>
      <p:ext uri="{BB962C8B-B14F-4D97-AF65-F5344CB8AC3E}">
        <p14:creationId xmlns:p14="http://schemas.microsoft.com/office/powerpoint/2010/main" val="287761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صورة 2"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5A61C968-8FB7-299B-E271-6CC27DA907EF}"/>
              </a:ext>
            </a:extLst>
          </p:cNvPr>
          <p:cNvPicPr>
            <a:picLocks noChangeAspect="1"/>
          </p:cNvPicPr>
          <p:nvPr/>
        </p:nvPicPr>
        <p:blipFill>
          <a:blip r:embed="rId2"/>
          <a:srcRect b="11882"/>
          <a:stretch/>
        </p:blipFill>
        <p:spPr>
          <a:xfrm>
            <a:off x="179883" y="224853"/>
            <a:ext cx="6970426" cy="3335011"/>
          </a:xfrm>
          <a:prstGeom prst="rect">
            <a:avLst/>
          </a:prstGeom>
        </p:spPr>
      </p:pic>
      <p:sp>
        <p:nvSpPr>
          <p:cNvPr id="5" name="مربع نص 4">
            <a:extLst>
              <a:ext uri="{FF2B5EF4-FFF2-40B4-BE49-F238E27FC236}">
                <a16:creationId xmlns:a16="http://schemas.microsoft.com/office/drawing/2014/main" id="{42FCB033-E430-1714-D721-4D0F6E467A50}"/>
              </a:ext>
            </a:extLst>
          </p:cNvPr>
          <p:cNvSpPr txBox="1"/>
          <p:nvPr/>
        </p:nvSpPr>
        <p:spPr>
          <a:xfrm>
            <a:off x="7337684" y="1153366"/>
            <a:ext cx="1626433" cy="1754326"/>
          </a:xfrm>
          <a:prstGeom prst="rect">
            <a:avLst/>
          </a:prstGeom>
          <a:noFill/>
        </p:spPr>
        <p:txBody>
          <a:bodyPr wrap="square">
            <a:spAutoFit/>
          </a:bodyPr>
          <a:lstStyle/>
          <a:p>
            <a:pPr algn="ctr"/>
            <a:r>
              <a:rPr lang="ar-EG" b="1" dirty="0" err="1"/>
              <a:t>post</a:t>
            </a:r>
            <a:r>
              <a:rPr lang="ar-EG" b="1" dirty="0"/>
              <a:t> </a:t>
            </a:r>
            <a:r>
              <a:rPr lang="ar-EG" b="1" dirty="0" err="1"/>
              <a:t>journal</a:t>
            </a:r>
            <a:r>
              <a:rPr lang="ar-EG" b="1" dirty="0"/>
              <a:t> </a:t>
            </a:r>
            <a:r>
              <a:rPr lang="ar-EG" b="1" dirty="0" err="1"/>
              <a:t>that</a:t>
            </a:r>
            <a:r>
              <a:rPr lang="ar-EG" b="1" dirty="0"/>
              <a:t> </a:t>
            </a:r>
          </a:p>
          <a:p>
            <a:pPr algn="ctr"/>
            <a:r>
              <a:rPr lang="ar-EG" b="1" dirty="0"/>
              <a:t>i </a:t>
            </a:r>
            <a:r>
              <a:rPr lang="ar-EG" b="1" dirty="0" err="1"/>
              <a:t>created</a:t>
            </a:r>
            <a:r>
              <a:rPr lang="ar-EG" b="1" dirty="0"/>
              <a:t> </a:t>
            </a:r>
          </a:p>
          <a:p>
            <a:pPr algn="ctr"/>
            <a:r>
              <a:rPr lang="ar-EG" b="1" dirty="0" err="1"/>
              <a:t>in</a:t>
            </a:r>
            <a:r>
              <a:rPr lang="ar-EG" b="1" dirty="0"/>
              <a:t> </a:t>
            </a:r>
            <a:r>
              <a:rPr lang="ar-EG" b="1" dirty="0" err="1"/>
              <a:t>this</a:t>
            </a:r>
            <a:r>
              <a:rPr lang="ar-EG" b="1" dirty="0"/>
              <a:t> </a:t>
            </a:r>
            <a:r>
              <a:rPr lang="ar-EG" b="1" dirty="0" err="1"/>
              <a:t>period</a:t>
            </a:r>
            <a:r>
              <a:rPr lang="ar-EG" b="1" dirty="0"/>
              <a:t> </a:t>
            </a:r>
          </a:p>
          <a:p>
            <a:pPr algn="ctr"/>
            <a:r>
              <a:rPr lang="ar-EG" b="1" dirty="0" err="1"/>
              <a:t>nov</a:t>
            </a:r>
            <a:r>
              <a:rPr lang="en-US" b="1" dirty="0"/>
              <a:t>24</a:t>
            </a:r>
            <a:endParaRPr lang="ar-EG" b="1" dirty="0"/>
          </a:p>
        </p:txBody>
      </p:sp>
      <p:pic>
        <p:nvPicPr>
          <p:cNvPr id="7" name="صورة 6"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71547CBE-10A1-3602-B4F2-92F7CA1953C9}"/>
              </a:ext>
            </a:extLst>
          </p:cNvPr>
          <p:cNvPicPr>
            <a:picLocks noChangeAspect="1"/>
          </p:cNvPicPr>
          <p:nvPr/>
        </p:nvPicPr>
        <p:blipFill>
          <a:blip r:embed="rId3"/>
          <a:stretch>
            <a:fillRect/>
          </a:stretch>
        </p:blipFill>
        <p:spPr>
          <a:xfrm>
            <a:off x="2608290" y="3629786"/>
            <a:ext cx="6400800" cy="3117310"/>
          </a:xfrm>
          <a:prstGeom prst="rect">
            <a:avLst/>
          </a:prstGeom>
        </p:spPr>
      </p:pic>
      <p:sp>
        <p:nvSpPr>
          <p:cNvPr id="9" name="مربع نص 8">
            <a:extLst>
              <a:ext uri="{FF2B5EF4-FFF2-40B4-BE49-F238E27FC236}">
                <a16:creationId xmlns:a16="http://schemas.microsoft.com/office/drawing/2014/main" id="{4BE7E09B-F5E6-8E64-7668-B7821699273B}"/>
              </a:ext>
            </a:extLst>
          </p:cNvPr>
          <p:cNvSpPr txBox="1"/>
          <p:nvPr/>
        </p:nvSpPr>
        <p:spPr>
          <a:xfrm>
            <a:off x="742013" y="4117749"/>
            <a:ext cx="1251679" cy="2031325"/>
          </a:xfrm>
          <a:prstGeom prst="rect">
            <a:avLst/>
          </a:prstGeom>
          <a:noFill/>
        </p:spPr>
        <p:txBody>
          <a:bodyPr wrap="square">
            <a:spAutoFit/>
          </a:bodyPr>
          <a:lstStyle/>
          <a:p>
            <a:pPr algn="ctr"/>
            <a:r>
              <a:rPr lang="ar-EG" b="1" dirty="0" err="1"/>
              <a:t>create</a:t>
            </a:r>
            <a:r>
              <a:rPr lang="ar-EG" b="1" dirty="0"/>
              <a:t> </a:t>
            </a:r>
            <a:r>
              <a:rPr lang="ar-EG" b="1" dirty="0" err="1"/>
              <a:t>and</a:t>
            </a:r>
            <a:r>
              <a:rPr lang="ar-EG" b="1" dirty="0"/>
              <a:t> </a:t>
            </a:r>
            <a:r>
              <a:rPr lang="ar-EG" b="1" dirty="0" err="1"/>
              <a:t>post</a:t>
            </a:r>
            <a:r>
              <a:rPr lang="ar-EG" b="1" dirty="0"/>
              <a:t> </a:t>
            </a:r>
            <a:r>
              <a:rPr lang="ar-EG" b="1" dirty="0" err="1"/>
              <a:t>another</a:t>
            </a:r>
            <a:r>
              <a:rPr lang="ar-EG" b="1" dirty="0"/>
              <a:t> </a:t>
            </a:r>
            <a:r>
              <a:rPr lang="ar-EG" b="1" dirty="0" err="1"/>
              <a:t>journal</a:t>
            </a:r>
            <a:r>
              <a:rPr lang="ar-EG" b="1" dirty="0"/>
              <a:t> </a:t>
            </a:r>
            <a:r>
              <a:rPr lang="ar-EG" b="1" dirty="0" err="1"/>
              <a:t>in</a:t>
            </a:r>
            <a:r>
              <a:rPr lang="ar-EG" b="1" dirty="0"/>
              <a:t> </a:t>
            </a:r>
            <a:r>
              <a:rPr lang="ar-EG" b="1" dirty="0" err="1"/>
              <a:t>that</a:t>
            </a:r>
            <a:r>
              <a:rPr lang="ar-EG" b="1" dirty="0"/>
              <a:t> </a:t>
            </a:r>
            <a:r>
              <a:rPr lang="ar-EG" b="1" dirty="0" err="1"/>
              <a:t>period</a:t>
            </a:r>
            <a:endParaRPr lang="ar-EG" b="1" dirty="0"/>
          </a:p>
          <a:p>
            <a:pPr algn="ctr"/>
            <a:r>
              <a:rPr lang="ar-EG" b="1" dirty="0" err="1"/>
              <a:t>nov</a:t>
            </a:r>
            <a:r>
              <a:rPr lang="en-US" b="1" dirty="0"/>
              <a:t>24</a:t>
            </a:r>
            <a:endParaRPr lang="ar-EG" b="1" dirty="0"/>
          </a:p>
        </p:txBody>
      </p:sp>
    </p:spTree>
    <p:extLst>
      <p:ext uri="{BB962C8B-B14F-4D97-AF65-F5344CB8AC3E}">
        <p14:creationId xmlns:p14="http://schemas.microsoft.com/office/powerpoint/2010/main" val="2156077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صورة 2"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4B4C1BB0-9AFD-2669-25C4-392B47A3FBAD}"/>
              </a:ext>
            </a:extLst>
          </p:cNvPr>
          <p:cNvPicPr>
            <a:picLocks noChangeAspect="1"/>
          </p:cNvPicPr>
          <p:nvPr/>
        </p:nvPicPr>
        <p:blipFill>
          <a:blip r:embed="rId2"/>
          <a:srcRect b="23657"/>
          <a:stretch/>
        </p:blipFill>
        <p:spPr>
          <a:xfrm>
            <a:off x="506282" y="841616"/>
            <a:ext cx="8131436" cy="3370620"/>
          </a:xfrm>
          <a:prstGeom prst="rect">
            <a:avLst/>
          </a:prstGeom>
        </p:spPr>
      </p:pic>
      <p:sp>
        <p:nvSpPr>
          <p:cNvPr id="5" name="مربع نص 4">
            <a:extLst>
              <a:ext uri="{FF2B5EF4-FFF2-40B4-BE49-F238E27FC236}">
                <a16:creationId xmlns:a16="http://schemas.microsoft.com/office/drawing/2014/main" id="{E8D68E70-087A-A2F0-C41F-89748E82E2C7}"/>
              </a:ext>
            </a:extLst>
          </p:cNvPr>
          <p:cNvSpPr txBox="1"/>
          <p:nvPr/>
        </p:nvSpPr>
        <p:spPr>
          <a:xfrm>
            <a:off x="2286000" y="4676054"/>
            <a:ext cx="4572000" cy="707886"/>
          </a:xfrm>
          <a:prstGeom prst="rect">
            <a:avLst/>
          </a:prstGeom>
          <a:noFill/>
        </p:spPr>
        <p:txBody>
          <a:bodyPr wrap="square">
            <a:spAutoFit/>
          </a:bodyPr>
          <a:lstStyle/>
          <a:p>
            <a:pPr algn="ctr"/>
            <a:r>
              <a:rPr lang="ar-EG" sz="2000" b="1" dirty="0" err="1"/>
              <a:t>if</a:t>
            </a:r>
            <a:r>
              <a:rPr lang="ar-EG" sz="2000" b="1" dirty="0"/>
              <a:t> </a:t>
            </a:r>
            <a:r>
              <a:rPr lang="ar-EG" sz="2000" b="1" dirty="0" err="1"/>
              <a:t>we</a:t>
            </a:r>
            <a:r>
              <a:rPr lang="ar-EG" sz="2000" b="1" dirty="0"/>
              <a:t> </a:t>
            </a:r>
            <a:r>
              <a:rPr lang="ar-EG" sz="2000" b="1" dirty="0" err="1"/>
              <a:t>don,t</a:t>
            </a:r>
            <a:r>
              <a:rPr lang="ar-EG" sz="2000" b="1" dirty="0"/>
              <a:t> </a:t>
            </a:r>
            <a:r>
              <a:rPr lang="ar-EG" sz="2000" b="1" dirty="0" err="1"/>
              <a:t>have</a:t>
            </a:r>
            <a:r>
              <a:rPr lang="ar-EG" sz="2000" b="1" dirty="0"/>
              <a:t> </a:t>
            </a:r>
            <a:r>
              <a:rPr lang="ar-EG" sz="2000" b="1" dirty="0" err="1"/>
              <a:t>any</a:t>
            </a:r>
            <a:r>
              <a:rPr lang="ar-EG" sz="2000" b="1" dirty="0"/>
              <a:t> </a:t>
            </a:r>
            <a:r>
              <a:rPr lang="ar-EG" sz="2000" b="1" dirty="0" err="1"/>
              <a:t>journals</a:t>
            </a:r>
            <a:r>
              <a:rPr lang="ar-EG" sz="2000" b="1" dirty="0"/>
              <a:t> </a:t>
            </a:r>
            <a:r>
              <a:rPr lang="ar-EG" sz="2000" b="1" dirty="0" err="1"/>
              <a:t>in</a:t>
            </a:r>
            <a:r>
              <a:rPr lang="ar-EG" sz="2000" b="1" dirty="0"/>
              <a:t> </a:t>
            </a:r>
            <a:r>
              <a:rPr lang="ar-EG" sz="2000" b="1" dirty="0" err="1"/>
              <a:t>that</a:t>
            </a:r>
            <a:r>
              <a:rPr lang="ar-EG" sz="2000" b="1" dirty="0"/>
              <a:t> </a:t>
            </a:r>
            <a:r>
              <a:rPr lang="ar-EG" sz="2000" b="1" dirty="0" err="1"/>
              <a:t>period</a:t>
            </a:r>
            <a:r>
              <a:rPr lang="ar-EG" sz="2000" b="1" dirty="0"/>
              <a:t> </a:t>
            </a:r>
            <a:r>
              <a:rPr lang="ar-EG" sz="2000" b="1" dirty="0" err="1"/>
              <a:t>nov</a:t>
            </a:r>
            <a:r>
              <a:rPr lang="en-US" sz="2000" b="1" dirty="0"/>
              <a:t>24</a:t>
            </a:r>
            <a:r>
              <a:rPr lang="ar-EG" sz="2000" b="1" dirty="0"/>
              <a:t> </a:t>
            </a:r>
            <a:r>
              <a:rPr lang="ar-EG" sz="2000" b="1" dirty="0" err="1"/>
              <a:t>close</a:t>
            </a:r>
            <a:r>
              <a:rPr lang="ar-EG" sz="2000" b="1" dirty="0"/>
              <a:t> </a:t>
            </a:r>
            <a:r>
              <a:rPr lang="ar-EG" sz="2000" b="1" dirty="0" err="1"/>
              <a:t>this</a:t>
            </a:r>
            <a:r>
              <a:rPr lang="ar-EG" sz="2000" b="1" dirty="0"/>
              <a:t> </a:t>
            </a:r>
            <a:r>
              <a:rPr lang="ar-EG" sz="2000" b="1" dirty="0" err="1"/>
              <a:t>period</a:t>
            </a:r>
            <a:endParaRPr lang="ar-EG" sz="2000" b="1" dirty="0"/>
          </a:p>
        </p:txBody>
      </p:sp>
    </p:spTree>
    <p:extLst>
      <p:ext uri="{BB962C8B-B14F-4D97-AF65-F5344CB8AC3E}">
        <p14:creationId xmlns:p14="http://schemas.microsoft.com/office/powerpoint/2010/main" val="3673534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C21C4F9D-90D8-E729-939D-FD16F6848004}"/>
              </a:ext>
            </a:extLst>
          </p:cNvPr>
          <p:cNvSpPr txBox="1"/>
          <p:nvPr/>
        </p:nvSpPr>
        <p:spPr>
          <a:xfrm>
            <a:off x="2604541" y="79023"/>
            <a:ext cx="3934918" cy="461665"/>
          </a:xfrm>
          <a:prstGeom prst="rect">
            <a:avLst/>
          </a:prstGeom>
          <a:noFill/>
        </p:spPr>
        <p:txBody>
          <a:bodyPr wrap="square">
            <a:spAutoFit/>
          </a:bodyPr>
          <a:lstStyle/>
          <a:p>
            <a:r>
              <a:rPr lang="en-US" sz="2400" b="1" dirty="0">
                <a:solidFill>
                  <a:schemeClr val="accent2">
                    <a:lumMod val="75000"/>
                  </a:schemeClr>
                </a:solidFill>
              </a:rPr>
              <a:t>Month-End Close Process.</a:t>
            </a:r>
            <a:endParaRPr lang="ar-EG" sz="2400" b="1" dirty="0">
              <a:solidFill>
                <a:schemeClr val="accent2">
                  <a:lumMod val="75000"/>
                </a:schemeClr>
              </a:solidFill>
            </a:endParaRPr>
          </a:p>
        </p:txBody>
      </p:sp>
      <p:graphicFrame>
        <p:nvGraphicFramePr>
          <p:cNvPr id="7" name="مربع نص 4">
            <a:extLst>
              <a:ext uri="{FF2B5EF4-FFF2-40B4-BE49-F238E27FC236}">
                <a16:creationId xmlns:a16="http://schemas.microsoft.com/office/drawing/2014/main" id="{F7C65651-A06C-C299-EA2A-A1C5454D9F8E}"/>
              </a:ext>
            </a:extLst>
          </p:cNvPr>
          <p:cNvGraphicFramePr/>
          <p:nvPr>
            <p:extLst>
              <p:ext uri="{D42A27DB-BD31-4B8C-83A1-F6EECF244321}">
                <p14:modId xmlns:p14="http://schemas.microsoft.com/office/powerpoint/2010/main" val="3844484383"/>
              </p:ext>
            </p:extLst>
          </p:nvPr>
        </p:nvGraphicFramePr>
        <p:xfrm>
          <a:off x="299803" y="592668"/>
          <a:ext cx="8664315" cy="6186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2516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0E1A2CC9-E9AF-8044-FDC2-5215EA42A1EA}"/>
              </a:ext>
            </a:extLst>
          </p:cNvPr>
          <p:cNvSpPr txBox="1"/>
          <p:nvPr/>
        </p:nvSpPr>
        <p:spPr>
          <a:xfrm>
            <a:off x="3052372" y="298111"/>
            <a:ext cx="3039255" cy="523220"/>
          </a:xfrm>
          <a:prstGeom prst="rect">
            <a:avLst/>
          </a:prstGeom>
          <a:noFill/>
        </p:spPr>
        <p:txBody>
          <a:bodyPr wrap="square">
            <a:spAutoFit/>
          </a:bodyPr>
          <a:lstStyle/>
          <a:p>
            <a:r>
              <a:rPr lang="en-US" sz="28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Budget Monitoring</a:t>
            </a:r>
            <a:endParaRPr lang="ar-EG" sz="2800" b="1" dirty="0">
              <a:solidFill>
                <a:schemeClr val="accent2">
                  <a:lumMod val="75000"/>
                </a:schemeClr>
              </a:solidFill>
            </a:endParaRPr>
          </a:p>
        </p:txBody>
      </p:sp>
      <p:sp>
        <p:nvSpPr>
          <p:cNvPr id="5" name="مربع نص 4">
            <a:extLst>
              <a:ext uri="{FF2B5EF4-FFF2-40B4-BE49-F238E27FC236}">
                <a16:creationId xmlns:a16="http://schemas.microsoft.com/office/drawing/2014/main" id="{4EF1F788-903C-0845-AC8A-7F9354A7CF29}"/>
              </a:ext>
            </a:extLst>
          </p:cNvPr>
          <p:cNvSpPr txBox="1"/>
          <p:nvPr/>
        </p:nvSpPr>
        <p:spPr>
          <a:xfrm>
            <a:off x="412228" y="1326438"/>
            <a:ext cx="8319541" cy="5000280"/>
          </a:xfrm>
          <a:prstGeom prst="rect">
            <a:avLst/>
          </a:prstGeom>
          <a:noFill/>
        </p:spPr>
        <p:txBody>
          <a:bodyPr wrap="square">
            <a:spAutoFit/>
          </a:bodyPr>
          <a:lstStyle/>
          <a:p>
            <a:pPr>
              <a:lnSpc>
                <a:spcPct val="107000"/>
              </a:lnSpc>
              <a:spcAft>
                <a:spcPts val="800"/>
              </a:spcAft>
            </a:pPr>
            <a:r>
              <a:rPr lang="en-US" sz="1600" b="1" kern="100" dirty="0">
                <a:effectLst/>
                <a:latin typeface="Calibri" panose="020F0502020204030204" pitchFamily="34" charset="0"/>
                <a:ea typeface="Calibri" panose="020F0502020204030204" pitchFamily="34" charset="0"/>
                <a:cs typeface="Arial" panose="020B0604020202020204" pitchFamily="34" charset="0"/>
              </a:rPr>
              <a:t>A. Viewing and Comparing Budget vs. Actual Data:</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Log in to Oracle ERP</a:t>
            </a:r>
            <a:r>
              <a:rPr lang="en-US" sz="1600" kern="100" dirty="0">
                <a:effectLst/>
                <a:latin typeface="Calibri" panose="020F0502020204030204" pitchFamily="34" charset="0"/>
                <a:ea typeface="Calibri" panose="020F0502020204030204" pitchFamily="34" charset="0"/>
                <a:cs typeface="Arial" panose="020B0604020202020204" pitchFamily="34" charset="0"/>
              </a:rPr>
              <a:t>: Use your credentials to access the system.</a:t>
            </a: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Navigate to the Budget Section</a:t>
            </a:r>
            <a:r>
              <a:rPr lang="en-US" sz="1600" kern="100" dirty="0">
                <a:effectLst/>
                <a:latin typeface="Calibri" panose="020F0502020204030204" pitchFamily="34" charset="0"/>
                <a:ea typeface="Calibri" panose="020F0502020204030204" pitchFamily="34" charset="0"/>
                <a:cs typeface="Arial" panose="020B0604020202020204" pitchFamily="34" charset="0"/>
              </a:rPr>
              <a:t>: Look for the budget or financial reporting section in the dashboard.</a:t>
            </a: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Select the Report</a:t>
            </a:r>
            <a:r>
              <a:rPr lang="en-US" sz="1600" kern="100" dirty="0">
                <a:effectLst/>
                <a:latin typeface="Calibri" panose="020F0502020204030204" pitchFamily="34" charset="0"/>
                <a:ea typeface="Calibri" panose="020F0502020204030204" pitchFamily="34" charset="0"/>
                <a:cs typeface="Arial" panose="020B0604020202020204" pitchFamily="34" charset="0"/>
              </a:rPr>
              <a:t>: Find the report option for "Budget vs. Actual".</a:t>
            </a: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Choose the Time Period</a:t>
            </a:r>
            <a:r>
              <a:rPr lang="en-US" sz="1600" kern="100" dirty="0">
                <a:effectLst/>
                <a:latin typeface="Calibri" panose="020F0502020204030204" pitchFamily="34" charset="0"/>
                <a:ea typeface="Calibri" panose="020F0502020204030204" pitchFamily="34" charset="0"/>
                <a:cs typeface="Arial" panose="020B0604020202020204" pitchFamily="34" charset="0"/>
              </a:rPr>
              <a:t>: Specify the period you want to analyze (e.g., monthly, quarterly).</a:t>
            </a: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Run the Report</a:t>
            </a:r>
            <a:r>
              <a:rPr lang="en-US" sz="1600" kern="100" dirty="0">
                <a:effectLst/>
                <a:latin typeface="Calibri" panose="020F0502020204030204" pitchFamily="34" charset="0"/>
                <a:ea typeface="Calibri" panose="020F0502020204030204" pitchFamily="34" charset="0"/>
                <a:cs typeface="Arial" panose="020B0604020202020204" pitchFamily="34" charset="0"/>
              </a:rPr>
              <a:t>: Click on the "Run Report" button to generate the report.</a:t>
            </a: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Analyze the Results</a:t>
            </a:r>
            <a:r>
              <a:rPr lang="en-US" sz="1600" kern="100" dirty="0">
                <a:effectLst/>
                <a:latin typeface="Calibri" panose="020F0502020204030204" pitchFamily="34" charset="0"/>
                <a:ea typeface="Calibri" panose="020F0502020204030204" pitchFamily="34" charset="0"/>
                <a:cs typeface="Arial" panose="020B0604020202020204" pitchFamily="34" charset="0"/>
              </a:rPr>
              <a:t>: Review the report to compare budgeted figures with actual expenditures.</a:t>
            </a:r>
          </a:p>
          <a:p>
            <a:pPr>
              <a:lnSpc>
                <a:spcPct val="107000"/>
              </a:lnSpc>
              <a:spcAft>
                <a:spcPts val="800"/>
              </a:spcAft>
            </a:pPr>
            <a:r>
              <a:rPr lang="en-US" sz="1600" b="1" kern="100" dirty="0">
                <a:effectLst/>
                <a:latin typeface="Calibri" panose="020F0502020204030204" pitchFamily="34" charset="0"/>
                <a:ea typeface="Calibri" panose="020F0502020204030204" pitchFamily="34" charset="0"/>
                <a:cs typeface="Arial" panose="020B0604020202020204" pitchFamily="34" charset="0"/>
              </a:rPr>
              <a:t>B. Running Budget Reports: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Go to the Reporting Section</a:t>
            </a:r>
            <a:r>
              <a:rPr lang="en-US" sz="1600" kern="100" dirty="0">
                <a:effectLst/>
                <a:latin typeface="Calibri" panose="020F0502020204030204" pitchFamily="34" charset="0"/>
                <a:ea typeface="Calibri" panose="020F0502020204030204" pitchFamily="34" charset="0"/>
                <a:cs typeface="Arial" panose="020B0604020202020204" pitchFamily="34" charset="0"/>
              </a:rPr>
              <a:t>: Access the financial reports menu.</a:t>
            </a: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Select Budget Reports</a:t>
            </a:r>
            <a:r>
              <a:rPr lang="en-US" sz="1600" kern="100" dirty="0">
                <a:effectLst/>
                <a:latin typeface="Calibri" panose="020F0502020204030204" pitchFamily="34" charset="0"/>
                <a:ea typeface="Calibri" panose="020F0502020204030204" pitchFamily="34" charset="0"/>
                <a:cs typeface="Arial" panose="020B0604020202020204" pitchFamily="34" charset="0"/>
              </a:rPr>
              <a:t>: Find and select the appropriate budget report options.</a:t>
            </a: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Set Report Parameters</a:t>
            </a:r>
            <a:r>
              <a:rPr lang="en-US" sz="1600" kern="100" dirty="0">
                <a:effectLst/>
                <a:latin typeface="Calibri" panose="020F0502020204030204" pitchFamily="34" charset="0"/>
                <a:ea typeface="Calibri" panose="020F0502020204030204" pitchFamily="34" charset="0"/>
                <a:cs typeface="Arial" panose="020B0604020202020204" pitchFamily="34" charset="0"/>
              </a:rPr>
              <a:t>: Define the parameters such as the fiscal year, department, or project.</a:t>
            </a: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Generate the Report</a:t>
            </a:r>
            <a:r>
              <a:rPr lang="en-US" sz="1600" kern="100" dirty="0">
                <a:effectLst/>
                <a:latin typeface="Calibri" panose="020F0502020204030204" pitchFamily="34" charset="0"/>
                <a:ea typeface="Calibri" panose="020F0502020204030204" pitchFamily="34" charset="0"/>
                <a:cs typeface="Arial" panose="020B0604020202020204" pitchFamily="34" charset="0"/>
              </a:rPr>
              <a:t>: Click on the "Generate" or "Run" button to create the report.</a:t>
            </a:r>
          </a:p>
          <a:p>
            <a:pPr marL="342900" lvl="0" indent="-342900">
              <a:lnSpc>
                <a:spcPct val="107000"/>
              </a:lnSpc>
              <a:spcAft>
                <a:spcPts val="800"/>
              </a:spcAft>
              <a:buFont typeface="+mj-lt"/>
              <a:buAutoNum type="arabicPeriod"/>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Analyze Variances</a:t>
            </a:r>
            <a:r>
              <a:rPr lang="en-US" sz="1600" kern="100" dirty="0">
                <a:effectLst/>
                <a:latin typeface="Calibri" panose="020F0502020204030204" pitchFamily="34" charset="0"/>
                <a:ea typeface="Calibri" panose="020F0502020204030204" pitchFamily="34" charset="0"/>
                <a:cs typeface="Arial" panose="020B0604020202020204" pitchFamily="34" charset="0"/>
              </a:rPr>
              <a:t>: Review the report to track spending and identify variances.</a:t>
            </a:r>
          </a:p>
        </p:txBody>
      </p:sp>
    </p:spTree>
    <p:extLst>
      <p:ext uri="{BB962C8B-B14F-4D97-AF65-F5344CB8AC3E}">
        <p14:creationId xmlns:p14="http://schemas.microsoft.com/office/powerpoint/2010/main" val="1300733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صورة 2" descr="صورة تحتوي على نص, لقطة شاشة, برمجيات, برامج الوسائط المتعددة&#10;&#10;تم إنشاء الوصف تلقائياً">
            <a:extLst>
              <a:ext uri="{FF2B5EF4-FFF2-40B4-BE49-F238E27FC236}">
                <a16:creationId xmlns:a16="http://schemas.microsoft.com/office/drawing/2014/main" id="{FA436546-DB72-2CA9-A018-0A1DC539B228}"/>
              </a:ext>
            </a:extLst>
          </p:cNvPr>
          <p:cNvPicPr>
            <a:picLocks noChangeAspect="1"/>
          </p:cNvPicPr>
          <p:nvPr/>
        </p:nvPicPr>
        <p:blipFill>
          <a:blip r:embed="rId2"/>
          <a:srcRect t="5391" b="27281"/>
          <a:stretch/>
        </p:blipFill>
        <p:spPr>
          <a:xfrm>
            <a:off x="134911" y="179883"/>
            <a:ext cx="5051685" cy="1846764"/>
          </a:xfrm>
          <a:prstGeom prst="rect">
            <a:avLst/>
          </a:prstGeom>
        </p:spPr>
      </p:pic>
      <p:pic>
        <p:nvPicPr>
          <p:cNvPr id="7" name="صورة 6" descr="صورة تحتوي على نص, لقطة شاشة, برمجيات, برامج الوسائط المتعددة&#10;&#10;تم إنشاء الوصف تلقائياً">
            <a:extLst>
              <a:ext uri="{FF2B5EF4-FFF2-40B4-BE49-F238E27FC236}">
                <a16:creationId xmlns:a16="http://schemas.microsoft.com/office/drawing/2014/main" id="{92D35B2C-D98E-1241-A060-36A365823B68}"/>
              </a:ext>
            </a:extLst>
          </p:cNvPr>
          <p:cNvPicPr>
            <a:picLocks noChangeAspect="1"/>
          </p:cNvPicPr>
          <p:nvPr/>
        </p:nvPicPr>
        <p:blipFill>
          <a:blip r:embed="rId3"/>
          <a:srcRect b="27582"/>
          <a:stretch/>
        </p:blipFill>
        <p:spPr>
          <a:xfrm>
            <a:off x="374753" y="2228674"/>
            <a:ext cx="5576341" cy="2192649"/>
          </a:xfrm>
          <a:prstGeom prst="rect">
            <a:avLst/>
          </a:prstGeom>
        </p:spPr>
      </p:pic>
      <p:pic>
        <p:nvPicPr>
          <p:cNvPr id="9" name="صورة 8" descr="صورة تحتوي على نص, لقطة شاشة, برمجيات, برامج الوسائط المتعددة&#10;&#10;تم إنشاء الوصف تلقائياً">
            <a:extLst>
              <a:ext uri="{FF2B5EF4-FFF2-40B4-BE49-F238E27FC236}">
                <a16:creationId xmlns:a16="http://schemas.microsoft.com/office/drawing/2014/main" id="{1DC0B313-B579-C562-020B-5FC215781585}"/>
              </a:ext>
            </a:extLst>
          </p:cNvPr>
          <p:cNvPicPr>
            <a:picLocks noChangeAspect="1"/>
          </p:cNvPicPr>
          <p:nvPr/>
        </p:nvPicPr>
        <p:blipFill>
          <a:blip r:embed="rId2"/>
          <a:srcRect b="26979"/>
          <a:stretch/>
        </p:blipFill>
        <p:spPr>
          <a:xfrm>
            <a:off x="179881" y="4623350"/>
            <a:ext cx="8529404" cy="2210932"/>
          </a:xfrm>
          <a:prstGeom prst="rect">
            <a:avLst/>
          </a:prstGeom>
        </p:spPr>
      </p:pic>
      <p:pic>
        <p:nvPicPr>
          <p:cNvPr id="11" name="صورة 10" descr="صورة تحتوي على لقطة شاشة, نص, برمجيات, برامج الوسائط المتعددة&#10;&#10;تم إنشاء الوصف تلقائياً">
            <a:extLst>
              <a:ext uri="{FF2B5EF4-FFF2-40B4-BE49-F238E27FC236}">
                <a16:creationId xmlns:a16="http://schemas.microsoft.com/office/drawing/2014/main" id="{71B8A5F2-AB6A-CD83-377C-07F8404780AB}"/>
              </a:ext>
            </a:extLst>
          </p:cNvPr>
          <p:cNvPicPr>
            <a:picLocks noChangeAspect="1"/>
          </p:cNvPicPr>
          <p:nvPr/>
        </p:nvPicPr>
        <p:blipFill>
          <a:blip r:embed="rId4"/>
          <a:srcRect l="53934" t="9920" r="4098" b="25944"/>
          <a:stretch/>
        </p:blipFill>
        <p:spPr>
          <a:xfrm>
            <a:off x="6010287" y="179883"/>
            <a:ext cx="2998802" cy="2488367"/>
          </a:xfrm>
          <a:prstGeom prst="rect">
            <a:avLst/>
          </a:prstGeom>
        </p:spPr>
      </p:pic>
      <p:pic>
        <p:nvPicPr>
          <p:cNvPr id="13" name="صورة 12" descr="صورة تحتوي على نص, برمجيات, برامج الوسائط المتعددة, أيقونة الحاسوب&#10;&#10;تم إنشاء الوصف تلقائياً">
            <a:extLst>
              <a:ext uri="{FF2B5EF4-FFF2-40B4-BE49-F238E27FC236}">
                <a16:creationId xmlns:a16="http://schemas.microsoft.com/office/drawing/2014/main" id="{153DE238-DA75-86D7-2550-912FC6B8FA7F}"/>
              </a:ext>
            </a:extLst>
          </p:cNvPr>
          <p:cNvPicPr>
            <a:picLocks noChangeAspect="1"/>
          </p:cNvPicPr>
          <p:nvPr/>
        </p:nvPicPr>
        <p:blipFill>
          <a:blip r:embed="rId5"/>
          <a:srcRect b="25944"/>
          <a:stretch/>
        </p:blipFill>
        <p:spPr>
          <a:xfrm>
            <a:off x="6145196" y="3215504"/>
            <a:ext cx="2998803" cy="1205819"/>
          </a:xfrm>
          <a:prstGeom prst="rect">
            <a:avLst/>
          </a:prstGeom>
        </p:spPr>
      </p:pic>
    </p:spTree>
    <p:extLst>
      <p:ext uri="{BB962C8B-B14F-4D97-AF65-F5344CB8AC3E}">
        <p14:creationId xmlns:p14="http://schemas.microsoft.com/office/powerpoint/2010/main" val="2670866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8A8605F4-CA0F-E2F2-2387-51D501285EEB}"/>
              </a:ext>
            </a:extLst>
          </p:cNvPr>
          <p:cNvSpPr txBox="1"/>
          <p:nvPr/>
        </p:nvSpPr>
        <p:spPr>
          <a:xfrm>
            <a:off x="224854" y="377331"/>
            <a:ext cx="8919146" cy="6103337"/>
          </a:xfrm>
          <a:prstGeom prst="rect">
            <a:avLst/>
          </a:prstGeom>
          <a:noFill/>
        </p:spPr>
        <p:txBody>
          <a:bodyPr wrap="square">
            <a:spAutoFit/>
          </a:bodyPr>
          <a:lstStyle/>
          <a:p>
            <a:pPr algn="ctr">
              <a:lnSpc>
                <a:spcPct val="107000"/>
              </a:lnSpc>
              <a:spcAft>
                <a:spcPts val="800"/>
              </a:spcAft>
            </a:pPr>
            <a:r>
              <a:rPr lang="en-US" sz="2800"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Generate Final Financial Statements</a:t>
            </a:r>
          </a:p>
          <a:p>
            <a:pPr algn="ctr">
              <a:lnSpc>
                <a:spcPct val="107000"/>
              </a:lnSpc>
              <a:spcAft>
                <a:spcPts val="800"/>
              </a:spcAft>
            </a:pPr>
            <a:endParaRPr lang="en-US" sz="2800"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Arial" panose="020B0604020202020204" pitchFamily="34" charset="0"/>
              </a:rPr>
              <a:t>A. Running the Final Income Statement: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Navigate to Financial Reports</a:t>
            </a:r>
            <a:r>
              <a:rPr lang="en-US" sz="1400" kern="100" dirty="0">
                <a:effectLst/>
                <a:latin typeface="Calibri" panose="020F0502020204030204" pitchFamily="34" charset="0"/>
                <a:ea typeface="Calibri" panose="020F0502020204030204" pitchFamily="34" charset="0"/>
                <a:cs typeface="Arial" panose="020B0604020202020204" pitchFamily="34" charset="0"/>
              </a:rPr>
              <a:t>: Go to the financial reporting section.</a:t>
            </a: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Select Income Statement</a:t>
            </a:r>
            <a:r>
              <a:rPr lang="en-US" sz="1400" kern="100" dirty="0">
                <a:effectLst/>
                <a:latin typeface="Calibri" panose="020F0502020204030204" pitchFamily="34" charset="0"/>
                <a:ea typeface="Calibri" panose="020F0502020204030204" pitchFamily="34" charset="0"/>
                <a:cs typeface="Arial" panose="020B0604020202020204" pitchFamily="34" charset="0"/>
              </a:rPr>
              <a:t>: Look for the option labeled "Income Statement".</a:t>
            </a: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Specify the Reporting Period</a:t>
            </a:r>
            <a:r>
              <a:rPr lang="en-US" sz="1400" kern="100" dirty="0">
                <a:effectLst/>
                <a:latin typeface="Calibri" panose="020F0502020204030204" pitchFamily="34" charset="0"/>
                <a:ea typeface="Calibri" panose="020F0502020204030204" pitchFamily="34" charset="0"/>
                <a:cs typeface="Arial" panose="020B0604020202020204" pitchFamily="34" charset="0"/>
              </a:rPr>
              <a:t>: Choose the time frame for which you want the income statement.</a:t>
            </a: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Run the Report</a:t>
            </a:r>
            <a:r>
              <a:rPr lang="en-US" sz="1400" kern="100" dirty="0">
                <a:effectLst/>
                <a:latin typeface="Calibri" panose="020F0502020204030204" pitchFamily="34" charset="0"/>
                <a:ea typeface="Calibri" panose="020F0502020204030204" pitchFamily="34" charset="0"/>
                <a:cs typeface="Arial" panose="020B0604020202020204" pitchFamily="34" charset="0"/>
              </a:rPr>
              <a:t>: Click "Run" to generate the final income statement.</a:t>
            </a: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Review the Report</a:t>
            </a:r>
            <a:r>
              <a:rPr lang="en-US" sz="1400" kern="100" dirty="0">
                <a:effectLst/>
                <a:latin typeface="Calibri" panose="020F0502020204030204" pitchFamily="34" charset="0"/>
                <a:ea typeface="Calibri" panose="020F0502020204030204" pitchFamily="34" charset="0"/>
                <a:cs typeface="Arial" panose="020B0604020202020204" pitchFamily="34" charset="0"/>
              </a:rPr>
              <a:t>: Ensure that all revenues and expenses are accurately reflected.</a:t>
            </a:r>
          </a:p>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Arial" panose="020B0604020202020204" pitchFamily="34" charset="0"/>
              </a:rPr>
              <a:t>B. Running the Balance Sheet: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Find the Balance Sheet Option</a:t>
            </a:r>
            <a:r>
              <a:rPr lang="en-US" sz="1400" kern="100" dirty="0">
                <a:effectLst/>
                <a:latin typeface="Calibri" panose="020F0502020204030204" pitchFamily="34" charset="0"/>
                <a:ea typeface="Calibri" panose="020F0502020204030204" pitchFamily="34" charset="0"/>
                <a:cs typeface="Arial" panose="020B0604020202020204" pitchFamily="34" charset="0"/>
              </a:rPr>
              <a:t>: In the same financial reporting section, locate the "Balance Sheet" report.</a:t>
            </a: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Set the Time Period</a:t>
            </a:r>
            <a:r>
              <a:rPr lang="en-US" sz="1400" kern="100" dirty="0">
                <a:effectLst/>
                <a:latin typeface="Calibri" panose="020F0502020204030204" pitchFamily="34" charset="0"/>
                <a:ea typeface="Calibri" panose="020F0502020204030204" pitchFamily="34" charset="0"/>
                <a:cs typeface="Arial" panose="020B0604020202020204" pitchFamily="34" charset="0"/>
              </a:rPr>
              <a:t>: Choose the same period as the income statement for consistency.</a:t>
            </a: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Generate the Report</a:t>
            </a:r>
            <a:r>
              <a:rPr lang="en-US" sz="1400" kern="100" dirty="0">
                <a:effectLst/>
                <a:latin typeface="Calibri" panose="020F0502020204030204" pitchFamily="34" charset="0"/>
                <a:ea typeface="Calibri" panose="020F0502020204030204" pitchFamily="34" charset="0"/>
                <a:cs typeface="Arial" panose="020B0604020202020204" pitchFamily="34" charset="0"/>
              </a:rPr>
              <a:t>: Click "Run" to create the balance sheet.</a:t>
            </a: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Verify Accuracy</a:t>
            </a:r>
            <a:r>
              <a:rPr lang="en-US" sz="1400" kern="100" dirty="0">
                <a:effectLst/>
                <a:latin typeface="Calibri" panose="020F0502020204030204" pitchFamily="34" charset="0"/>
                <a:ea typeface="Calibri" panose="020F0502020204030204" pitchFamily="34" charset="0"/>
                <a:cs typeface="Arial" panose="020B0604020202020204" pitchFamily="34" charset="0"/>
              </a:rPr>
              <a:t>: Check that all assets, liabilities, and equity are accurately recorded.</a:t>
            </a:r>
          </a:p>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Arial" panose="020B0604020202020204" pitchFamily="34" charset="0"/>
              </a:rPr>
              <a:t>C. Ensuring Reports Reflect All Journal Entries and Adjustments: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Review Journal Entries</a:t>
            </a:r>
            <a:r>
              <a:rPr lang="en-US" sz="1400" kern="100" dirty="0">
                <a:effectLst/>
                <a:latin typeface="Calibri" panose="020F0502020204030204" pitchFamily="34" charset="0"/>
                <a:ea typeface="Calibri" panose="020F0502020204030204" pitchFamily="34" charset="0"/>
                <a:cs typeface="Arial" panose="020B0604020202020204" pitchFamily="34" charset="0"/>
              </a:rPr>
              <a:t>: Ensure that all journal entries for the period have been entered in the system.</a:t>
            </a: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Check Adjustments</a:t>
            </a:r>
            <a:r>
              <a:rPr lang="en-US" sz="1400" kern="100" dirty="0">
                <a:effectLst/>
                <a:latin typeface="Calibri" panose="020F0502020204030204" pitchFamily="34" charset="0"/>
                <a:ea typeface="Calibri" panose="020F0502020204030204" pitchFamily="34" charset="0"/>
                <a:cs typeface="Arial" panose="020B0604020202020204" pitchFamily="34" charset="0"/>
              </a:rPr>
              <a:t>: Make sure any adjustments (e.g., corrections, accruals) have been processed.</a:t>
            </a:r>
          </a:p>
          <a:p>
            <a:pPr marL="342900" lvl="0" indent="-342900">
              <a:lnSpc>
                <a:spcPct val="107000"/>
              </a:lnSpc>
              <a:spcAft>
                <a:spcPts val="800"/>
              </a:spcAft>
              <a:buFont typeface="+mj-lt"/>
              <a:buAutoNum type="arabicPeriod"/>
              <a:tabLst>
                <a:tab pos="457200" algn="l"/>
              </a:tabLst>
            </a:pPr>
            <a:r>
              <a:rPr lang="en-US" sz="1400" b="1" kern="100" dirty="0">
                <a:effectLst/>
                <a:latin typeface="Calibri" panose="020F0502020204030204" pitchFamily="34" charset="0"/>
                <a:ea typeface="Calibri" panose="020F0502020204030204" pitchFamily="34" charset="0"/>
                <a:cs typeface="Arial" panose="020B0604020202020204" pitchFamily="34" charset="0"/>
              </a:rPr>
              <a:t>Cross-verify Reports</a:t>
            </a:r>
            <a:r>
              <a:rPr lang="en-US" sz="1400" kern="100" dirty="0">
                <a:effectLst/>
                <a:latin typeface="Calibri" panose="020F0502020204030204" pitchFamily="34" charset="0"/>
                <a:ea typeface="Calibri" panose="020F0502020204030204" pitchFamily="34" charset="0"/>
                <a:cs typeface="Arial" panose="020B0604020202020204" pitchFamily="34" charset="0"/>
              </a:rPr>
              <a:t>: Compare the reports against your journal entries to confirm that they align.</a:t>
            </a:r>
          </a:p>
        </p:txBody>
      </p:sp>
    </p:spTree>
    <p:extLst>
      <p:ext uri="{BB962C8B-B14F-4D97-AF65-F5344CB8AC3E}">
        <p14:creationId xmlns:p14="http://schemas.microsoft.com/office/powerpoint/2010/main" val="56439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1" name="Straight Connector 10">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4"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5" name="Isosceles Triangle 14">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6"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7"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8"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9" name="Isosceles Triangle 18">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0" name="Isosceles Triangle 19">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useBgFill="1">
        <p:nvSpPr>
          <p:cNvPr id="22" name="Rectangle 21">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مربع نص 4">
            <a:extLst>
              <a:ext uri="{FF2B5EF4-FFF2-40B4-BE49-F238E27FC236}">
                <a16:creationId xmlns:a16="http://schemas.microsoft.com/office/drawing/2014/main" id="{DB6CE437-8CF2-7FE5-DED9-ED3CF08A9CA6}"/>
              </a:ext>
            </a:extLst>
          </p:cNvPr>
          <p:cNvSpPr txBox="1"/>
          <p:nvPr/>
        </p:nvSpPr>
        <p:spPr>
          <a:xfrm>
            <a:off x="782962" y="1179151"/>
            <a:ext cx="2676382" cy="446388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u="sng" dirty="0">
                <a:solidFill>
                  <a:schemeClr val="accent1"/>
                </a:solidFill>
                <a:latin typeface="+mj-lt"/>
                <a:ea typeface="+mj-ea"/>
                <a:cs typeface="+mj-cs"/>
              </a:rPr>
              <a:t>The business of General Ledger Operations and Financial Reporting in Oracle ERP Objective</a:t>
            </a:r>
          </a:p>
        </p:txBody>
      </p:sp>
      <p:sp>
        <p:nvSpPr>
          <p:cNvPr id="24" name="Isosceles Triangle 23">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336549"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cxnSp>
        <p:nvCxnSpPr>
          <p:cNvPr id="26" name="Straight Connector 25">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2502"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523104" y="0"/>
            <a:ext cx="631947"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aphicFrame>
        <p:nvGraphicFramePr>
          <p:cNvPr id="30" name="مربع نص 2">
            <a:extLst>
              <a:ext uri="{FF2B5EF4-FFF2-40B4-BE49-F238E27FC236}">
                <a16:creationId xmlns:a16="http://schemas.microsoft.com/office/drawing/2014/main" id="{79272A1C-5CAE-8B6F-2650-04015021A80C}"/>
              </a:ext>
            </a:extLst>
          </p:cNvPr>
          <p:cNvGraphicFramePr/>
          <p:nvPr>
            <p:extLst>
              <p:ext uri="{D42A27DB-BD31-4B8C-83A1-F6EECF244321}">
                <p14:modId xmlns:p14="http://schemas.microsoft.com/office/powerpoint/2010/main" val="3220407743"/>
              </p:ext>
            </p:extLst>
          </p:nvPr>
        </p:nvGraphicFramePr>
        <p:xfrm>
          <a:off x="3633666" y="659567"/>
          <a:ext cx="5270083" cy="5801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215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p:nvSpPr>
          <p:cNvPr id="3" name="مربع نص 2">
            <a:extLst>
              <a:ext uri="{FF2B5EF4-FFF2-40B4-BE49-F238E27FC236}">
                <a16:creationId xmlns:a16="http://schemas.microsoft.com/office/drawing/2014/main" id="{14D246FD-B40F-09B6-B2CC-B20F023634F9}"/>
              </a:ext>
            </a:extLst>
          </p:cNvPr>
          <p:cNvSpPr txBox="1"/>
          <p:nvPr/>
        </p:nvSpPr>
        <p:spPr>
          <a:xfrm>
            <a:off x="739476" y="4553712"/>
            <a:ext cx="6216024" cy="10963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kern="1200">
                <a:solidFill>
                  <a:schemeClr val="accent1"/>
                </a:solidFill>
                <a:latin typeface="+mj-lt"/>
                <a:ea typeface="+mj-ea"/>
                <a:cs typeface="+mj-cs"/>
              </a:rPr>
              <a:t>Journal Entries and Daily GL Operations</a:t>
            </a:r>
          </a:p>
        </p:txBody>
      </p:sp>
      <p:pic>
        <p:nvPicPr>
          <p:cNvPr id="7" name="Graphic 6" descr="مستند">
            <a:extLst>
              <a:ext uri="{FF2B5EF4-FFF2-40B4-BE49-F238E27FC236}">
                <a16:creationId xmlns:a16="http://schemas.microsoft.com/office/drawing/2014/main" id="{87B85DB4-AB9E-95C3-6E34-F5726DF09C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7763" y="934222"/>
            <a:ext cx="3299450" cy="3299450"/>
          </a:xfrm>
          <a:prstGeom prst="rect">
            <a:avLst/>
          </a:prstGeom>
        </p:spPr>
      </p:pic>
    </p:spTree>
    <p:extLst>
      <p:ext uri="{BB962C8B-B14F-4D97-AF65-F5344CB8AC3E}">
        <p14:creationId xmlns:p14="http://schemas.microsoft.com/office/powerpoint/2010/main" val="267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مستطيل: زوايا مستديرة 7">
            <a:extLst>
              <a:ext uri="{FF2B5EF4-FFF2-40B4-BE49-F238E27FC236}">
                <a16:creationId xmlns:a16="http://schemas.microsoft.com/office/drawing/2014/main" id="{3984D354-08B0-51DB-0A1B-53B6FC0257E6}"/>
              </a:ext>
            </a:extLst>
          </p:cNvPr>
          <p:cNvSpPr/>
          <p:nvPr/>
        </p:nvSpPr>
        <p:spPr>
          <a:xfrm>
            <a:off x="118294" y="1002890"/>
            <a:ext cx="3790029" cy="10913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 name="Title 1"/>
          <p:cNvSpPr>
            <a:spLocks noGrp="1"/>
          </p:cNvSpPr>
          <p:nvPr>
            <p:ph type="title"/>
          </p:nvPr>
        </p:nvSpPr>
        <p:spPr>
          <a:xfrm>
            <a:off x="283082" y="861045"/>
            <a:ext cx="3684967" cy="1375608"/>
          </a:xfrm>
        </p:spPr>
        <p:txBody>
          <a:bodyPr vert="horz" lIns="91440" tIns="45720" rIns="91440" bIns="45720" rtlCol="0" anchor="ctr">
            <a:normAutofit/>
          </a:bodyPr>
          <a:lstStyle/>
          <a:p>
            <a:pPr>
              <a:lnSpc>
                <a:spcPct val="90000"/>
              </a:lnSpc>
            </a:pPr>
            <a:r>
              <a:rPr lang="en-US" sz="3100" u="sng" dirty="0">
                <a:solidFill>
                  <a:schemeClr val="bg1"/>
                </a:solidFill>
              </a:rPr>
              <a:t>1)Create and Post Manual Journals:</a:t>
            </a:r>
          </a:p>
        </p:txBody>
      </p:sp>
      <p:sp>
        <p:nvSpPr>
          <p:cNvPr id="7" name="مربع نص 6">
            <a:extLst>
              <a:ext uri="{FF2B5EF4-FFF2-40B4-BE49-F238E27FC236}">
                <a16:creationId xmlns:a16="http://schemas.microsoft.com/office/drawing/2014/main" id="{5BF0F36E-ECB5-6D9B-642A-F3D1982BFE5C}"/>
              </a:ext>
            </a:extLst>
          </p:cNvPr>
          <p:cNvSpPr txBox="1"/>
          <p:nvPr/>
        </p:nvSpPr>
        <p:spPr>
          <a:xfrm>
            <a:off x="118294" y="2520354"/>
            <a:ext cx="3656118" cy="2678336"/>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bg1"/>
                </a:solidFill>
              </a:rPr>
              <a:t>To Create and Post Manual Journals in Oracle ERP for General Ledger Operations and Financial Reporting, follow these steps:</a:t>
            </a:r>
          </a:p>
          <a:p>
            <a:pPr>
              <a:spcBef>
                <a:spcPts val="1000"/>
              </a:spcBef>
              <a:buClr>
                <a:schemeClr val="accent1"/>
              </a:buClr>
              <a:buSzPct val="80000"/>
              <a:buFont typeface="Wingdings 3" charset="2"/>
              <a:buChar char=""/>
            </a:pPr>
            <a:r>
              <a:rPr lang="en-US" dirty="0">
                <a:solidFill>
                  <a:schemeClr val="bg1"/>
                </a:solidFill>
              </a:rPr>
              <a:t>General </a:t>
            </a:r>
            <a:r>
              <a:rPr lang="en-US" dirty="0" err="1">
                <a:solidFill>
                  <a:schemeClr val="bg1"/>
                </a:solidFill>
              </a:rPr>
              <a:t>ledger,vision</a:t>
            </a:r>
            <a:r>
              <a:rPr lang="en-US" dirty="0">
                <a:solidFill>
                  <a:schemeClr val="bg1"/>
                </a:solidFill>
              </a:rPr>
              <a:t> operations (USA)&gt; journals&gt;enter</a:t>
            </a:r>
          </a:p>
        </p:txBody>
      </p:sp>
      <p:pic>
        <p:nvPicPr>
          <p:cNvPr id="5" name="صورة 4" descr="صورة تحتوي على نص, لقطة شاشة, برمجيات, صفحة ويب&#10;&#10;تم إنشاء الوصف تلقائياً">
            <a:extLst>
              <a:ext uri="{FF2B5EF4-FFF2-40B4-BE49-F238E27FC236}">
                <a16:creationId xmlns:a16="http://schemas.microsoft.com/office/drawing/2014/main" id="{61F1E8AC-AF23-6CF4-79CC-CC2B9A2196F0}"/>
              </a:ext>
            </a:extLst>
          </p:cNvPr>
          <p:cNvPicPr>
            <a:picLocks noChangeAspect="1"/>
          </p:cNvPicPr>
          <p:nvPr/>
        </p:nvPicPr>
        <p:blipFill>
          <a:blip r:embed="rId2"/>
          <a:stretch>
            <a:fillRect/>
          </a:stretch>
        </p:blipFill>
        <p:spPr>
          <a:xfrm>
            <a:off x="4407108" y="449705"/>
            <a:ext cx="4440812" cy="5726243"/>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11">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3" name="Straight Connector 12">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2"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3" name="Isosceles Triangle 16">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4"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5"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6"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7" name="Isosceles Triangle 20">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38" name="Isosceles Triangle 21">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useBgFill="1">
        <p:nvSpPr>
          <p:cNvPr id="39" name="Rectangle 23">
            <a:extLst>
              <a:ext uri="{FF2B5EF4-FFF2-40B4-BE49-F238E27FC236}">
                <a16:creationId xmlns:a16="http://schemas.microsoft.com/office/drawing/2014/main" id="{E8B29BCA-F2C7-41B8-A4BB-23CA98C1E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7"/>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5">
            <a:extLst>
              <a:ext uri="{FF2B5EF4-FFF2-40B4-BE49-F238E27FC236}">
                <a16:creationId xmlns:a16="http://schemas.microsoft.com/office/drawing/2014/main" id="{53688E61-1DD5-4343-B29C-DA327177B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4093590" cy="5897880"/>
          </a:xfrm>
          <a:prstGeom prst="rect">
            <a:avLst/>
          </a:prstGeom>
          <a:solidFill>
            <a:schemeClr val="bg1"/>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صورة 4" descr="صورة تحتوي على نص, لقطة شاشة, برمجيات, الحاسوب&#10;&#10;تم إنشاء الوصف تلقائياً">
            <a:extLst>
              <a:ext uri="{FF2B5EF4-FFF2-40B4-BE49-F238E27FC236}">
                <a16:creationId xmlns:a16="http://schemas.microsoft.com/office/drawing/2014/main" id="{53BDE048-B1A8-B323-4932-3B268B40885F}"/>
              </a:ext>
            </a:extLst>
          </p:cNvPr>
          <p:cNvPicPr>
            <a:picLocks noChangeAspect="1"/>
          </p:cNvPicPr>
          <p:nvPr/>
        </p:nvPicPr>
        <p:blipFill>
          <a:blip r:embed="rId2"/>
          <a:stretch>
            <a:fillRect/>
          </a:stretch>
        </p:blipFill>
        <p:spPr>
          <a:xfrm>
            <a:off x="510872" y="771612"/>
            <a:ext cx="3778805" cy="4552776"/>
          </a:xfrm>
          <a:prstGeom prst="rect">
            <a:avLst/>
          </a:prstGeom>
        </p:spPr>
      </p:pic>
      <p:sp>
        <p:nvSpPr>
          <p:cNvPr id="41" name="Rectangle 27">
            <a:extLst>
              <a:ext uri="{FF2B5EF4-FFF2-40B4-BE49-F238E27FC236}">
                <a16:creationId xmlns:a16="http://schemas.microsoft.com/office/drawing/2014/main" id="{038507C0-14A1-4418-B6E9-DEBF476D2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2648" y="480060"/>
            <a:ext cx="4093590" cy="5897880"/>
          </a:xfrm>
          <a:prstGeom prst="rect">
            <a:avLst/>
          </a:prstGeom>
          <a:solidFill>
            <a:schemeClr val="bg1"/>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صورة 6" descr="صورة تحتوي على نص, لقطة شاشة, برمجيات, برامج الوسائط المتعددة&#10;&#10;تم إنشاء الوصف تلقائياً">
            <a:extLst>
              <a:ext uri="{FF2B5EF4-FFF2-40B4-BE49-F238E27FC236}">
                <a16:creationId xmlns:a16="http://schemas.microsoft.com/office/drawing/2014/main" id="{1A6E5316-86DC-A64E-C6B1-0DCF57F47A20}"/>
              </a:ext>
            </a:extLst>
          </p:cNvPr>
          <p:cNvPicPr>
            <a:picLocks noChangeAspect="1"/>
          </p:cNvPicPr>
          <p:nvPr/>
        </p:nvPicPr>
        <p:blipFill>
          <a:blip r:embed="rId3"/>
          <a:stretch>
            <a:fillRect/>
          </a:stretch>
        </p:blipFill>
        <p:spPr>
          <a:xfrm>
            <a:off x="4794072" y="2263515"/>
            <a:ext cx="3890010" cy="2353455"/>
          </a:xfrm>
          <a:prstGeom prst="rect">
            <a:avLst/>
          </a:prstGeom>
        </p:spPr>
      </p:pic>
      <p:sp>
        <p:nvSpPr>
          <p:cNvPr id="25" name="مربع نص 24">
            <a:extLst>
              <a:ext uri="{FF2B5EF4-FFF2-40B4-BE49-F238E27FC236}">
                <a16:creationId xmlns:a16="http://schemas.microsoft.com/office/drawing/2014/main" id="{105A4172-4044-1C24-B785-2C5C9E2921EB}"/>
              </a:ext>
            </a:extLst>
          </p:cNvPr>
          <p:cNvSpPr txBox="1"/>
          <p:nvPr/>
        </p:nvSpPr>
        <p:spPr>
          <a:xfrm>
            <a:off x="1308016" y="5482156"/>
            <a:ext cx="2064896" cy="400110"/>
          </a:xfrm>
          <a:prstGeom prst="rect">
            <a:avLst/>
          </a:prstGeom>
          <a:noFill/>
        </p:spPr>
        <p:txBody>
          <a:bodyPr wrap="square">
            <a:spAutoFit/>
          </a:bodyPr>
          <a:lstStyle/>
          <a:p>
            <a:r>
              <a:rPr lang="ar-EG" sz="2000" b="1" dirty="0" err="1">
                <a:solidFill>
                  <a:schemeClr val="accent2">
                    <a:lumMod val="75000"/>
                  </a:schemeClr>
                </a:solidFill>
              </a:rPr>
              <a:t>Journals</a:t>
            </a:r>
            <a:r>
              <a:rPr lang="ar-EG" sz="2000" b="1" dirty="0">
                <a:solidFill>
                  <a:schemeClr val="accent2">
                    <a:lumMod val="75000"/>
                  </a:schemeClr>
                </a:solidFill>
              </a:rPr>
              <a:t>&gt;</a:t>
            </a:r>
            <a:r>
              <a:rPr lang="ar-EG" sz="2000" b="1" dirty="0" err="1">
                <a:solidFill>
                  <a:schemeClr val="accent2">
                    <a:lumMod val="75000"/>
                  </a:schemeClr>
                </a:solidFill>
              </a:rPr>
              <a:t>enter</a:t>
            </a:r>
            <a:endParaRPr lang="ar-EG" sz="2000" b="1" dirty="0">
              <a:solidFill>
                <a:schemeClr val="accent2">
                  <a:lumMod val="75000"/>
                </a:schemeClr>
              </a:solidFill>
            </a:endParaRPr>
          </a:p>
        </p:txBody>
      </p:sp>
      <p:sp>
        <p:nvSpPr>
          <p:cNvPr id="29" name="مربع نص 28">
            <a:extLst>
              <a:ext uri="{FF2B5EF4-FFF2-40B4-BE49-F238E27FC236}">
                <a16:creationId xmlns:a16="http://schemas.microsoft.com/office/drawing/2014/main" id="{4BC90D8C-31BD-1AEB-F792-CACB4F295F05}"/>
              </a:ext>
            </a:extLst>
          </p:cNvPr>
          <p:cNvSpPr txBox="1"/>
          <p:nvPr/>
        </p:nvSpPr>
        <p:spPr>
          <a:xfrm>
            <a:off x="5938523" y="4875177"/>
            <a:ext cx="1716698" cy="400110"/>
          </a:xfrm>
          <a:prstGeom prst="rect">
            <a:avLst/>
          </a:prstGeom>
          <a:noFill/>
        </p:spPr>
        <p:txBody>
          <a:bodyPr wrap="square">
            <a:spAutoFit/>
          </a:bodyPr>
          <a:lstStyle/>
          <a:p>
            <a:r>
              <a:rPr lang="ar-EG" sz="2000" b="1" dirty="0" err="1">
                <a:solidFill>
                  <a:schemeClr val="accent2">
                    <a:lumMod val="75000"/>
                  </a:schemeClr>
                </a:solidFill>
              </a:rPr>
              <a:t>New</a:t>
            </a:r>
            <a:r>
              <a:rPr lang="ar-EG" sz="2000" b="1" dirty="0">
                <a:solidFill>
                  <a:schemeClr val="accent2">
                    <a:lumMod val="75000"/>
                  </a:schemeClr>
                </a:solidFill>
              </a:rPr>
              <a:t> </a:t>
            </a:r>
            <a:r>
              <a:rPr lang="ar-EG" sz="2000" b="1" dirty="0" err="1">
                <a:solidFill>
                  <a:schemeClr val="accent2">
                    <a:lumMod val="75000"/>
                  </a:schemeClr>
                </a:solidFill>
              </a:rPr>
              <a:t>journal</a:t>
            </a:r>
            <a:endParaRPr lang="ar-EG" sz="2000" b="1" dirty="0">
              <a:solidFill>
                <a:schemeClr val="accent2">
                  <a:lumMod val="75000"/>
                </a:schemeClr>
              </a:solidFill>
            </a:endParaRPr>
          </a:p>
        </p:txBody>
      </p:sp>
    </p:spTree>
    <p:extLst>
      <p:ext uri="{BB962C8B-B14F-4D97-AF65-F5344CB8AC3E}">
        <p14:creationId xmlns:p14="http://schemas.microsoft.com/office/powerpoint/2010/main" val="313503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 name="مربع نص 6">
            <a:extLst>
              <a:ext uri="{FF2B5EF4-FFF2-40B4-BE49-F238E27FC236}">
                <a16:creationId xmlns:a16="http://schemas.microsoft.com/office/drawing/2014/main" id="{04F2A11D-A115-C7FF-1931-62918266DBEF}"/>
              </a:ext>
            </a:extLst>
          </p:cNvPr>
          <p:cNvSpPr txBox="1"/>
          <p:nvPr/>
        </p:nvSpPr>
        <p:spPr>
          <a:xfrm>
            <a:off x="47101" y="344775"/>
            <a:ext cx="3732339" cy="6280878"/>
          </a:xfrm>
          <a:prstGeom prst="rect">
            <a:avLst/>
          </a:prstGeom>
        </p:spPr>
        <p:txBody>
          <a:bodyPr vert="horz" lIns="91440" tIns="45720" rIns="91440" bIns="45720" rtlCol="0">
            <a:normAutofit fontScale="85000" lnSpcReduction="10000"/>
          </a:bodyPr>
          <a:lstStyle/>
          <a:p>
            <a:pPr>
              <a:lnSpc>
                <a:spcPct val="90000"/>
              </a:lnSpc>
              <a:spcBef>
                <a:spcPts val="1000"/>
              </a:spcBef>
              <a:buClr>
                <a:schemeClr val="accent1"/>
              </a:buClr>
              <a:buSzPct val="80000"/>
              <a:buFont typeface="Wingdings 3" charset="2"/>
              <a:buChar char=""/>
            </a:pPr>
            <a:r>
              <a:rPr lang="en-US" sz="2000" dirty="0">
                <a:solidFill>
                  <a:schemeClr val="bg1"/>
                </a:solidFill>
              </a:rPr>
              <a:t>Enter Journal Header Information In the Journal Header, enter the following:</a:t>
            </a:r>
          </a:p>
          <a:p>
            <a:pPr>
              <a:lnSpc>
                <a:spcPct val="90000"/>
              </a:lnSpc>
              <a:spcBef>
                <a:spcPts val="1000"/>
              </a:spcBef>
              <a:buClr>
                <a:schemeClr val="accent1"/>
              </a:buClr>
              <a:buSzPct val="80000"/>
            </a:pPr>
            <a:r>
              <a:rPr lang="en-US" sz="2000" dirty="0" err="1">
                <a:solidFill>
                  <a:schemeClr val="bg1"/>
                </a:solidFill>
              </a:rPr>
              <a:t>Journal:Enter</a:t>
            </a:r>
            <a:r>
              <a:rPr lang="en-US" sz="2000" dirty="0">
                <a:solidFill>
                  <a:schemeClr val="bg1"/>
                </a:solidFill>
              </a:rPr>
              <a:t> the journal entry name</a:t>
            </a:r>
          </a:p>
          <a:p>
            <a:pPr>
              <a:lnSpc>
                <a:spcPct val="90000"/>
              </a:lnSpc>
              <a:spcBef>
                <a:spcPts val="1000"/>
              </a:spcBef>
              <a:buClr>
                <a:schemeClr val="accent1"/>
              </a:buClr>
              <a:buSzPct val="80000"/>
            </a:pPr>
            <a:r>
              <a:rPr lang="en-US" sz="2000" dirty="0">
                <a:solidFill>
                  <a:schemeClr val="bg1"/>
                </a:solidFill>
              </a:rPr>
              <a:t>Ledger: Choose the appropriate ledger.</a:t>
            </a:r>
          </a:p>
          <a:p>
            <a:pPr>
              <a:lnSpc>
                <a:spcPct val="90000"/>
              </a:lnSpc>
              <a:spcBef>
                <a:spcPts val="1000"/>
              </a:spcBef>
              <a:buClr>
                <a:schemeClr val="accent1"/>
              </a:buClr>
              <a:buSzPct val="80000"/>
            </a:pPr>
            <a:r>
              <a:rPr lang="en-US" sz="2000" dirty="0">
                <a:solidFill>
                  <a:schemeClr val="bg1"/>
                </a:solidFill>
              </a:rPr>
              <a:t>Journal Category: Select a category (e.g., accruals, adjustments).</a:t>
            </a:r>
          </a:p>
          <a:p>
            <a:pPr>
              <a:lnSpc>
                <a:spcPct val="90000"/>
              </a:lnSpc>
              <a:spcBef>
                <a:spcPts val="1000"/>
              </a:spcBef>
              <a:buClr>
                <a:schemeClr val="accent1"/>
              </a:buClr>
              <a:buSzPct val="80000"/>
            </a:pPr>
            <a:r>
              <a:rPr lang="en-US" sz="2000" dirty="0">
                <a:solidFill>
                  <a:schemeClr val="bg1"/>
                </a:solidFill>
              </a:rPr>
              <a:t>Journal Date: Enter the date of the transaction.</a:t>
            </a:r>
          </a:p>
          <a:p>
            <a:pPr>
              <a:lnSpc>
                <a:spcPct val="90000"/>
              </a:lnSpc>
              <a:spcBef>
                <a:spcPts val="1000"/>
              </a:spcBef>
              <a:buClr>
                <a:schemeClr val="accent1"/>
              </a:buClr>
              <a:buSzPct val="80000"/>
            </a:pPr>
            <a:r>
              <a:rPr lang="en-US" sz="2000" dirty="0">
                <a:solidFill>
                  <a:schemeClr val="bg1"/>
                </a:solidFill>
              </a:rPr>
              <a:t>Journal Description: Provide a brief description.</a:t>
            </a:r>
          </a:p>
          <a:p>
            <a:pPr>
              <a:lnSpc>
                <a:spcPct val="90000"/>
              </a:lnSpc>
              <a:spcBef>
                <a:spcPts val="1000"/>
              </a:spcBef>
              <a:buClr>
                <a:schemeClr val="accent1"/>
              </a:buClr>
              <a:buSzPct val="80000"/>
            </a:pPr>
            <a:r>
              <a:rPr lang="en-US" sz="2000" dirty="0">
                <a:solidFill>
                  <a:schemeClr val="bg1"/>
                </a:solidFill>
              </a:rPr>
              <a:t>Currency: Enter the journal entry currency Enter Journal Line Information </a:t>
            </a:r>
          </a:p>
          <a:p>
            <a:pPr>
              <a:lnSpc>
                <a:spcPct val="90000"/>
              </a:lnSpc>
              <a:spcBef>
                <a:spcPts val="1000"/>
              </a:spcBef>
              <a:buClr>
                <a:schemeClr val="accent1"/>
              </a:buClr>
              <a:buSzPct val="80000"/>
            </a:pPr>
            <a:r>
              <a:rPr lang="en-US" sz="2000" dirty="0">
                <a:solidFill>
                  <a:schemeClr val="bg1"/>
                </a:solidFill>
              </a:rPr>
              <a:t>In the Journal Lines </a:t>
            </a:r>
            <a:r>
              <a:rPr lang="en-US" sz="2000" dirty="0" err="1">
                <a:solidFill>
                  <a:schemeClr val="bg1"/>
                </a:solidFill>
              </a:rPr>
              <a:t>section:Input</a:t>
            </a:r>
            <a:r>
              <a:rPr lang="en-US" sz="2000" dirty="0">
                <a:solidFill>
                  <a:schemeClr val="bg1"/>
                </a:solidFill>
              </a:rPr>
              <a:t> the Account for each line (debit and credit).</a:t>
            </a:r>
          </a:p>
          <a:p>
            <a:pPr>
              <a:lnSpc>
                <a:spcPct val="90000"/>
              </a:lnSpc>
              <a:spcBef>
                <a:spcPts val="1000"/>
              </a:spcBef>
              <a:buClr>
                <a:schemeClr val="accent1"/>
              </a:buClr>
              <a:buSzPct val="80000"/>
            </a:pPr>
            <a:r>
              <a:rPr lang="en-US" sz="2000" dirty="0">
                <a:solidFill>
                  <a:schemeClr val="bg1"/>
                </a:solidFill>
              </a:rPr>
              <a:t>Enter the Debit or Credit amounts.</a:t>
            </a:r>
          </a:p>
          <a:p>
            <a:pPr>
              <a:lnSpc>
                <a:spcPct val="90000"/>
              </a:lnSpc>
              <a:spcBef>
                <a:spcPts val="1000"/>
              </a:spcBef>
              <a:buClr>
                <a:schemeClr val="accent1"/>
              </a:buClr>
              <a:buSzPct val="80000"/>
            </a:pPr>
            <a:r>
              <a:rPr lang="en-US" sz="2000" dirty="0">
                <a:solidFill>
                  <a:schemeClr val="bg1"/>
                </a:solidFill>
              </a:rPr>
              <a:t>Add any additional information, such as Descriptions for each line.</a:t>
            </a:r>
          </a:p>
        </p:txBody>
      </p:sp>
      <p:pic>
        <p:nvPicPr>
          <p:cNvPr id="5" name="صورة 4" descr="صورة تحتوي على نص, لقطة شاشة, برمجيات, أيقونة الحاسوب&#10;&#10;تم إنشاء الوصف تلقائياً">
            <a:extLst>
              <a:ext uri="{FF2B5EF4-FFF2-40B4-BE49-F238E27FC236}">
                <a16:creationId xmlns:a16="http://schemas.microsoft.com/office/drawing/2014/main" id="{B18C5C98-D4C4-7A44-402A-545E413E4ACE}"/>
              </a:ext>
            </a:extLst>
          </p:cNvPr>
          <p:cNvPicPr>
            <a:picLocks noChangeAspect="1"/>
          </p:cNvPicPr>
          <p:nvPr/>
        </p:nvPicPr>
        <p:blipFill>
          <a:blip r:embed="rId2"/>
          <a:stretch>
            <a:fillRect/>
          </a:stretch>
        </p:blipFill>
        <p:spPr>
          <a:xfrm>
            <a:off x="4127715" y="1858780"/>
            <a:ext cx="4901894" cy="3357797"/>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70605355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Organic</Template>
  <TotalTime>267</TotalTime>
  <Words>2585</Words>
  <Application>Microsoft Office PowerPoint</Application>
  <PresentationFormat>عرض على الشاشة (4:3)</PresentationFormat>
  <Paragraphs>222</Paragraphs>
  <Slides>48</Slides>
  <Notes>0</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48</vt:i4>
      </vt:variant>
    </vt:vector>
  </HeadingPairs>
  <TitlesOfParts>
    <vt:vector size="53" baseType="lpstr">
      <vt:lpstr>Arial</vt:lpstr>
      <vt:lpstr>Calibri</vt:lpstr>
      <vt:lpstr>Trebuchet MS</vt:lpstr>
      <vt:lpstr>Wingdings 3</vt:lpstr>
      <vt:lpstr>Facet</vt:lpstr>
      <vt:lpstr>Graduation Project Presentation </vt:lpstr>
      <vt:lpstr>عرض تقديمي في PowerPoint</vt:lpstr>
      <vt:lpstr>عرض تقديمي في PowerPoint</vt:lpstr>
      <vt:lpstr>عرض تقديمي في PowerPoint</vt:lpstr>
      <vt:lpstr>عرض تقديمي في PowerPoint</vt:lpstr>
      <vt:lpstr>عرض تقديمي في PowerPoint</vt:lpstr>
      <vt:lpstr>1)Create and Post Manual Journals:</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ahmed mahmoud</dc:creator>
  <cp:keywords/>
  <dc:description>generated using python-pptx</dc:description>
  <cp:lastModifiedBy>Ahmed 2601956</cp:lastModifiedBy>
  <cp:revision>4</cp:revision>
  <dcterms:created xsi:type="dcterms:W3CDTF">2013-01-27T09:14:16Z</dcterms:created>
  <dcterms:modified xsi:type="dcterms:W3CDTF">2024-10-14T23:00:37Z</dcterms:modified>
  <cp:category/>
</cp:coreProperties>
</file>